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80" d="100"/>
          <a:sy n="80" d="100"/>
        </p:scale>
        <p:origin x="2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D:\Monsieur%20Billakos\EPSU%20CJ\transfert_dr_pension\min%20vital_AST_SC_2016.xl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D:\Monsieur%20Billakos\EPSU%20CJ\transfert_dr_pension\min%20vital_AST_SC_2016.xl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D:\Monsieur%20Billakos\EPSU%20CJ\transfert_dr_pension\min%20vital_AST_SC_2016.xl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D:\Monsieur%20Billakos\EPSU%20CJ\transfert_dr_pension\min%20vital_AST_SC_2016.xl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D:\Monsieur%20Billakos\EPSU%20CJ\transfert_dr_pension\min%20vital_AST_SC_2016.xls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onsieur%20Billakos\EPSU%20CJ\transfert_dr_pension\min%20vital_AC_2016_AC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onsieur%20Billakos\EPSU%20CJ\transfert_dr_pension\min%20vital_AC_2016_AC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onsieur%20Billakos\EPSU%20CJ\transfert_dr_pension\min%20vital_AC_2016_AC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onsieur%20Billakos\EPSU%20CJ\transfert_dr_pension\min%20vital_AC_2016_AC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/>
              <a:t>carrière</a:t>
            </a:r>
            <a:r>
              <a:rPr lang="fr-FR" sz="2000" baseline="0"/>
              <a:t> débutant en </a:t>
            </a:r>
            <a:r>
              <a:rPr lang="fr-FR" sz="3200"/>
              <a:t>AST</a:t>
            </a:r>
            <a:r>
              <a:rPr lang="fr-FR" sz="3200" baseline="0"/>
              <a:t> 1 </a:t>
            </a:r>
            <a:r>
              <a:rPr lang="fr-FR" sz="2000" baseline="0"/>
              <a:t>/ 1,9% - </a:t>
            </a:r>
            <a:r>
              <a:rPr lang="fr-FR" sz="2000" baseline="0">
                <a:solidFill>
                  <a:srgbClr val="0070C0"/>
                </a:solidFill>
              </a:rPr>
              <a:t>Transfert de 8 annuités</a:t>
            </a:r>
            <a:endParaRPr lang="fr-FR" sz="3200"/>
          </a:p>
        </c:rich>
      </c:tx>
      <c:layout>
        <c:manualLayout>
          <c:xMode val="edge"/>
          <c:yMode val="edge"/>
          <c:x val="1.7556036181547614E-2"/>
          <c:y val="1.66911174013113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6.2321767562647838E-2"/>
          <c:y val="0.11092824626626603"/>
          <c:w val="0.63385684727553648"/>
          <c:h val="0.82131288123842816"/>
        </c:manualLayout>
      </c:layout>
      <c:lineChart>
        <c:grouping val="standard"/>
        <c:varyColors val="0"/>
        <c:ser>
          <c:idx val="0"/>
          <c:order val="0"/>
          <c:tx>
            <c:strRef>
              <c:f>'general plan 1.9%'!$D$17</c:f>
              <c:strCache>
                <c:ptCount val="1"/>
                <c:pt idx="0">
                  <c:v>minimum vital (4% du TB d'un AST1/1 par année de service)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'general plan 1.9%'!$E$3:$AC$3</c:f>
              <c:numCache>
                <c:formatCode>0</c:formatCode>
                <c:ptCount val="2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</c:numCache>
            </c:numRef>
          </c:cat>
          <c:val>
            <c:numRef>
              <c:f>'general plan 1.9%'!$E$17:$AB$17</c:f>
              <c:numCache>
                <c:formatCode>#,##0.00\ "€"</c:formatCode>
                <c:ptCount val="24"/>
                <c:pt idx="0">
                  <c:v>0</c:v>
                </c:pt>
                <c:pt idx="1">
                  <c:v>113.2008</c:v>
                </c:pt>
                <c:pt idx="2">
                  <c:v>226.4016</c:v>
                </c:pt>
                <c:pt idx="3">
                  <c:v>339.60239999999999</c:v>
                </c:pt>
                <c:pt idx="4">
                  <c:v>452.8032</c:v>
                </c:pt>
                <c:pt idx="5">
                  <c:v>566.00400000000002</c:v>
                </c:pt>
                <c:pt idx="6">
                  <c:v>679.20479999999998</c:v>
                </c:pt>
                <c:pt idx="7">
                  <c:v>792.40560000000005</c:v>
                </c:pt>
                <c:pt idx="8">
                  <c:v>905.60640000000001</c:v>
                </c:pt>
                <c:pt idx="9">
                  <c:v>1018.8072</c:v>
                </c:pt>
                <c:pt idx="10">
                  <c:v>1132.008</c:v>
                </c:pt>
                <c:pt idx="11">
                  <c:v>1245.2088000000001</c:v>
                </c:pt>
                <c:pt idx="12">
                  <c:v>1358.4096</c:v>
                </c:pt>
                <c:pt idx="13">
                  <c:v>1471.6104</c:v>
                </c:pt>
                <c:pt idx="14">
                  <c:v>1584.8112000000001</c:v>
                </c:pt>
                <c:pt idx="15">
                  <c:v>1698.0119999999999</c:v>
                </c:pt>
                <c:pt idx="16">
                  <c:v>1811.2128</c:v>
                </c:pt>
                <c:pt idx="17">
                  <c:v>1924.4136000000001</c:v>
                </c:pt>
                <c:pt idx="18">
                  <c:v>2037.6143999999999</c:v>
                </c:pt>
                <c:pt idx="19">
                  <c:v>2150.8152</c:v>
                </c:pt>
                <c:pt idx="20">
                  <c:v>2264.0160000000001</c:v>
                </c:pt>
                <c:pt idx="21">
                  <c:v>2377.2168000000001</c:v>
                </c:pt>
                <c:pt idx="22">
                  <c:v>2490.4176000000002</c:v>
                </c:pt>
                <c:pt idx="23">
                  <c:v>2603.6183999999998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D1-47AD-A892-1F72BB2997C3}"/>
            </c:ext>
          </c:extLst>
        </c:ser>
        <c:ser>
          <c:idx val="1"/>
          <c:order val="1"/>
          <c:tx>
            <c:strRef>
              <c:f>'general plan 1.9%'!$D$18</c:f>
              <c:strCache>
                <c:ptCount val="1"/>
                <c:pt idx="0">
                  <c:v>droits cumulés (sans transfert) à un taux de 1,9% par an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'general plan 1.9%'!$E$3:$AC$3</c:f>
              <c:numCache>
                <c:formatCode>0</c:formatCode>
                <c:ptCount val="2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</c:numCache>
            </c:numRef>
          </c:cat>
          <c:val>
            <c:numRef>
              <c:f>'general plan 1.9%'!$E$18:$AB$18</c:f>
              <c:numCache>
                <c:formatCode>#,##0.00\ "€"</c:formatCode>
                <c:ptCount val="24"/>
                <c:pt idx="0">
                  <c:v>0</c:v>
                </c:pt>
                <c:pt idx="1">
                  <c:v>53.770379999999996</c:v>
                </c:pt>
                <c:pt idx="2">
                  <c:v>112.05972</c:v>
                </c:pt>
                <c:pt idx="3">
                  <c:v>182.51286000000002</c:v>
                </c:pt>
                <c:pt idx="4">
                  <c:v>243.35048</c:v>
                </c:pt>
                <c:pt idx="5">
                  <c:v>316.97035</c:v>
                </c:pt>
                <c:pt idx="6">
                  <c:v>413.00261999999998</c:v>
                </c:pt>
                <c:pt idx="7">
                  <c:v>481.83638999999994</c:v>
                </c:pt>
                <c:pt idx="8">
                  <c:v>573.81064000000003</c:v>
                </c:pt>
                <c:pt idx="9">
                  <c:v>700.93071000000009</c:v>
                </c:pt>
                <c:pt idx="10">
                  <c:v>778.81190000000004</c:v>
                </c:pt>
                <c:pt idx="11">
                  <c:v>892.69124999999997</c:v>
                </c:pt>
                <c:pt idx="12">
                  <c:v>1057.41156</c:v>
                </c:pt>
                <c:pt idx="13">
                  <c:v>1145.5291900000002</c:v>
                </c:pt>
                <c:pt idx="14">
                  <c:v>1285.4848999999997</c:v>
                </c:pt>
                <c:pt idx="15">
                  <c:v>1377.3052499999999</c:v>
                </c:pt>
                <c:pt idx="16">
                  <c:v>1595.18832</c:v>
                </c:pt>
                <c:pt idx="17">
                  <c:v>1694.88759</c:v>
                </c:pt>
                <c:pt idx="18">
                  <c:v>1869.9978599999999</c:v>
                </c:pt>
                <c:pt idx="19">
                  <c:v>1973.88663</c:v>
                </c:pt>
                <c:pt idx="20">
                  <c:v>2256.0638000000004</c:v>
                </c:pt>
                <c:pt idx="21">
                  <c:v>2368.86699</c:v>
                </c:pt>
                <c:pt idx="22">
                  <c:v>2585.95282</c:v>
                </c:pt>
                <c:pt idx="23">
                  <c:v>2703.4961299999995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D1-47AD-A892-1F72BB2997C3}"/>
            </c:ext>
          </c:extLst>
        </c:ser>
        <c:ser>
          <c:idx val="2"/>
          <c:order val="2"/>
          <c:tx>
            <c:strRef>
              <c:f>'general plan 1.9%'!$D$19</c:f>
              <c:strCache>
                <c:ptCount val="1"/>
                <c:pt idx="0">
                  <c:v>droits cumulés (avec bonification de 8 annuités) à un taux de 1,9% par an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'general plan 1.9%'!$E$3:$AC$3</c:f>
              <c:numCache>
                <c:formatCode>0</c:formatCode>
                <c:ptCount val="2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</c:numCache>
            </c:numRef>
          </c:cat>
          <c:val>
            <c:numRef>
              <c:f>'general plan 1.9%'!$E$19:$AB$19</c:f>
              <c:numCache>
                <c:formatCode>#,##0.00\ "€"</c:formatCode>
                <c:ptCount val="24"/>
                <c:pt idx="0">
                  <c:v>430.16303999999997</c:v>
                </c:pt>
                <c:pt idx="1">
                  <c:v>483.93342000000001</c:v>
                </c:pt>
                <c:pt idx="2">
                  <c:v>560.29859999999996</c:v>
                </c:pt>
                <c:pt idx="3">
                  <c:v>669.21381999999994</c:v>
                </c:pt>
                <c:pt idx="4">
                  <c:v>730.05144000000007</c:v>
                </c:pt>
                <c:pt idx="5">
                  <c:v>824.12290999999993</c:v>
                </c:pt>
                <c:pt idx="6">
                  <c:v>963.67277999999988</c:v>
                </c:pt>
                <c:pt idx="7">
                  <c:v>1032.5065499999998</c:v>
                </c:pt>
                <c:pt idx="8">
                  <c:v>1147.6212800000001</c:v>
                </c:pt>
                <c:pt idx="9">
                  <c:v>1323.9802299999999</c:v>
                </c:pt>
                <c:pt idx="10">
                  <c:v>1401.8614200000002</c:v>
                </c:pt>
                <c:pt idx="11">
                  <c:v>1541.9212499999999</c:v>
                </c:pt>
                <c:pt idx="12">
                  <c:v>1762.3526000000002</c:v>
                </c:pt>
                <c:pt idx="13">
                  <c:v>1850.4702300000001</c:v>
                </c:pt>
                <c:pt idx="14">
                  <c:v>2020.0476999999996</c:v>
                </c:pt>
                <c:pt idx="15">
                  <c:v>2111.86805</c:v>
                </c:pt>
                <c:pt idx="16">
                  <c:v>2392.7824799999999</c:v>
                </c:pt>
                <c:pt idx="17">
                  <c:v>2492.4817499999999</c:v>
                </c:pt>
                <c:pt idx="18">
                  <c:v>2701.1080199999997</c:v>
                </c:pt>
                <c:pt idx="19">
                  <c:v>2804.9967900000001</c:v>
                </c:pt>
                <c:pt idx="20">
                  <c:v>3158.4893199999997</c:v>
                </c:pt>
                <c:pt idx="21">
                  <c:v>3271.2925100000002</c:v>
                </c:pt>
                <c:pt idx="22">
                  <c:v>3526.2992999999997</c:v>
                </c:pt>
                <c:pt idx="23">
                  <c:v>3643.8426100000001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3D1-47AD-A892-1F72BB2997C3}"/>
            </c:ext>
          </c:extLst>
        </c:ser>
        <c:ser>
          <c:idx val="3"/>
          <c:order val="3"/>
          <c:tx>
            <c:strRef>
              <c:f>'general plan 1.9%'!$D$20</c:f>
              <c:strCache>
                <c:ptCount val="1"/>
                <c:pt idx="0">
                  <c:v>plafond 70% du dernier traitement de base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'general plan 1.9%'!$E$3:$AC$3</c:f>
              <c:numCache>
                <c:formatCode>0</c:formatCode>
                <c:ptCount val="2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</c:numCache>
            </c:numRef>
          </c:cat>
          <c:val>
            <c:numRef>
              <c:f>'general plan 1.9%'!$E$20:$AB$20</c:f>
              <c:numCache>
                <c:formatCode>#,##0.00\ "€"</c:formatCode>
                <c:ptCount val="24"/>
                <c:pt idx="0">
                  <c:v>1981.0139999999999</c:v>
                </c:pt>
                <c:pt idx="1">
                  <c:v>1981.0139999999999</c:v>
                </c:pt>
                <c:pt idx="2">
                  <c:v>2064.2579999999998</c:v>
                </c:pt>
                <c:pt idx="3">
                  <c:v>2241.386</c:v>
                </c:pt>
                <c:pt idx="4">
                  <c:v>2241.386</c:v>
                </c:pt>
                <c:pt idx="5">
                  <c:v>2335.5709999999999</c:v>
                </c:pt>
                <c:pt idx="6">
                  <c:v>2535.9809999999998</c:v>
                </c:pt>
                <c:pt idx="7">
                  <c:v>2535.9809999999998</c:v>
                </c:pt>
                <c:pt idx="8">
                  <c:v>2642.549</c:v>
                </c:pt>
                <c:pt idx="9">
                  <c:v>2869.3069999999998</c:v>
                </c:pt>
                <c:pt idx="10">
                  <c:v>2869.3069999999998</c:v>
                </c:pt>
                <c:pt idx="11">
                  <c:v>2989.875</c:v>
                </c:pt>
                <c:pt idx="12">
                  <c:v>3246.4390000000003</c:v>
                </c:pt>
                <c:pt idx="13">
                  <c:v>3246.4390000000003</c:v>
                </c:pt>
                <c:pt idx="14">
                  <c:v>3382.8549999999996</c:v>
                </c:pt>
                <c:pt idx="15">
                  <c:v>3382.8549999999996</c:v>
                </c:pt>
                <c:pt idx="16">
                  <c:v>3673.1309999999999</c:v>
                </c:pt>
                <c:pt idx="17">
                  <c:v>3673.1309999999999</c:v>
                </c:pt>
                <c:pt idx="18">
                  <c:v>3827.4809999999998</c:v>
                </c:pt>
                <c:pt idx="19">
                  <c:v>3827.4809999999998</c:v>
                </c:pt>
                <c:pt idx="20">
                  <c:v>4155.9070000000002</c:v>
                </c:pt>
                <c:pt idx="21">
                  <c:v>4155.9070000000002</c:v>
                </c:pt>
                <c:pt idx="22">
                  <c:v>4330.5429999999997</c:v>
                </c:pt>
                <c:pt idx="23">
                  <c:v>4330.5429999999997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3D1-47AD-A892-1F72BB2997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6330408"/>
        <c:axId val="276331720"/>
      </c:lineChart>
      <c:catAx>
        <c:axId val="276330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76331720"/>
        <c:crosses val="autoZero"/>
        <c:auto val="1"/>
        <c:lblAlgn val="ctr"/>
        <c:lblOffset val="100"/>
        <c:noMultiLvlLbl val="0"/>
      </c:catAx>
      <c:valAx>
        <c:axId val="276331720"/>
        <c:scaling>
          <c:orientation val="minMax"/>
          <c:max val="4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\€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76330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0.71419843431746988"/>
          <c:y val="0.11605485069171211"/>
          <c:w val="0.27045306919401685"/>
          <c:h val="0.881858759633123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/>
              <a:t>carrière débutant</a:t>
            </a:r>
            <a:r>
              <a:rPr lang="fr-FR" sz="2000" baseline="0"/>
              <a:t> en </a:t>
            </a:r>
            <a:r>
              <a:rPr lang="fr-FR" sz="3200"/>
              <a:t>AST</a:t>
            </a:r>
            <a:r>
              <a:rPr lang="fr-FR" sz="3200" baseline="0"/>
              <a:t> 1</a:t>
            </a:r>
            <a:r>
              <a:rPr lang="fr-FR" sz="2800" baseline="0"/>
              <a:t> </a:t>
            </a:r>
            <a:r>
              <a:rPr lang="fr-FR" sz="2000" baseline="0"/>
              <a:t>/ 1,8% - </a:t>
            </a:r>
            <a:r>
              <a:rPr lang="fr-FR" sz="2000" baseline="0">
                <a:solidFill>
                  <a:srgbClr val="0070C0"/>
                </a:solidFill>
              </a:rPr>
              <a:t>Transfert de 8 annuités</a:t>
            </a:r>
            <a:endParaRPr lang="fr-FR" sz="2000"/>
          </a:p>
        </c:rich>
      </c:tx>
      <c:layout>
        <c:manualLayout>
          <c:xMode val="edge"/>
          <c:yMode val="edge"/>
          <c:x val="7.3019315273521429E-2"/>
          <c:y val="2.29502864268030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7.3291645779947859E-2"/>
          <c:y val="0.1317131230624915"/>
          <c:w val="0.62889434448842896"/>
          <c:h val="0.78175361873610805"/>
        </c:manualLayout>
      </c:layout>
      <c:lineChart>
        <c:grouping val="standard"/>
        <c:varyColors val="0"/>
        <c:ser>
          <c:idx val="0"/>
          <c:order val="0"/>
          <c:tx>
            <c:strRef>
              <c:f>'general plan 1.8%'!$E$17</c:f>
              <c:strCache>
                <c:ptCount val="1"/>
                <c:pt idx="0">
                  <c:v>minimum vital (4% du TB d'un AST1/1 par année de service)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'general plan 1.8%'!$F$3:$AD$3</c:f>
              <c:numCache>
                <c:formatCode>0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'general plan 1.8%'!$F$17:$AD$17</c:f>
              <c:numCache>
                <c:formatCode>#,##0.00\ "€"</c:formatCode>
                <c:ptCount val="24"/>
                <c:pt idx="0">
                  <c:v>0</c:v>
                </c:pt>
                <c:pt idx="1">
                  <c:v>113.2008</c:v>
                </c:pt>
                <c:pt idx="2">
                  <c:v>226.4016</c:v>
                </c:pt>
                <c:pt idx="3">
                  <c:v>339.60239999999999</c:v>
                </c:pt>
                <c:pt idx="4">
                  <c:v>452.8032</c:v>
                </c:pt>
                <c:pt idx="5">
                  <c:v>566.00400000000002</c:v>
                </c:pt>
                <c:pt idx="6">
                  <c:v>679.20479999999998</c:v>
                </c:pt>
                <c:pt idx="7">
                  <c:v>792.40560000000005</c:v>
                </c:pt>
                <c:pt idx="8">
                  <c:v>905.60640000000001</c:v>
                </c:pt>
                <c:pt idx="9">
                  <c:v>1018.8072</c:v>
                </c:pt>
                <c:pt idx="10">
                  <c:v>1132.008</c:v>
                </c:pt>
                <c:pt idx="11">
                  <c:v>1245.2088000000001</c:v>
                </c:pt>
                <c:pt idx="12">
                  <c:v>1358.4096</c:v>
                </c:pt>
                <c:pt idx="13">
                  <c:v>1471.6104</c:v>
                </c:pt>
                <c:pt idx="14">
                  <c:v>1584.8112000000001</c:v>
                </c:pt>
                <c:pt idx="15">
                  <c:v>1698.0119999999999</c:v>
                </c:pt>
                <c:pt idx="16">
                  <c:v>1811.2128</c:v>
                </c:pt>
                <c:pt idx="17">
                  <c:v>1924.4136000000001</c:v>
                </c:pt>
                <c:pt idx="18">
                  <c:v>2037.6143999999999</c:v>
                </c:pt>
                <c:pt idx="19">
                  <c:v>2150.8152</c:v>
                </c:pt>
                <c:pt idx="20">
                  <c:v>2264.0160000000001</c:v>
                </c:pt>
                <c:pt idx="21">
                  <c:v>2377.2168000000001</c:v>
                </c:pt>
                <c:pt idx="22">
                  <c:v>2490.4176000000002</c:v>
                </c:pt>
                <c:pt idx="23">
                  <c:v>2603.6183999999998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A6-47A5-974B-5501C924171B}"/>
            </c:ext>
          </c:extLst>
        </c:ser>
        <c:ser>
          <c:idx val="1"/>
          <c:order val="1"/>
          <c:tx>
            <c:strRef>
              <c:f>'general plan 1.8%'!$E$18</c:f>
              <c:strCache>
                <c:ptCount val="1"/>
                <c:pt idx="0">
                  <c:v>droits cumulés (sans transfert) à un taux de 1,8% par an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'general plan 1.8%'!$F$3:$AD$3</c:f>
              <c:numCache>
                <c:formatCode>0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'general plan 1.8%'!$F$18:$AD$18</c:f>
              <c:numCache>
                <c:formatCode>#,##0.00\ "€"</c:formatCode>
                <c:ptCount val="24"/>
                <c:pt idx="0">
                  <c:v>0</c:v>
                </c:pt>
                <c:pt idx="1">
                  <c:v>50.940359999999998</c:v>
                </c:pt>
                <c:pt idx="2">
                  <c:v>106.16184</c:v>
                </c:pt>
                <c:pt idx="3">
                  <c:v>172.90691999999999</c:v>
                </c:pt>
                <c:pt idx="4">
                  <c:v>230.54255999999998</c:v>
                </c:pt>
                <c:pt idx="5">
                  <c:v>300.28770000000003</c:v>
                </c:pt>
                <c:pt idx="6">
                  <c:v>391.26563999999996</c:v>
                </c:pt>
                <c:pt idx="7">
                  <c:v>456.4765799999999</c:v>
                </c:pt>
                <c:pt idx="8">
                  <c:v>543.61008000000004</c:v>
                </c:pt>
                <c:pt idx="9">
                  <c:v>664.03962000000001</c:v>
                </c:pt>
                <c:pt idx="10">
                  <c:v>737.82180000000005</c:v>
                </c:pt>
                <c:pt idx="11">
                  <c:v>845.70749999999998</c:v>
                </c:pt>
                <c:pt idx="12">
                  <c:v>1001.75832</c:v>
                </c:pt>
                <c:pt idx="13">
                  <c:v>1085.2381800000001</c:v>
                </c:pt>
                <c:pt idx="14">
                  <c:v>1217.8277999999998</c:v>
                </c:pt>
                <c:pt idx="15">
                  <c:v>1304.8154999999999</c:v>
                </c:pt>
                <c:pt idx="16">
                  <c:v>1511.2310399999999</c:v>
                </c:pt>
                <c:pt idx="17">
                  <c:v>1605.6829799999998</c:v>
                </c:pt>
                <c:pt idx="18">
                  <c:v>1771.57692</c:v>
                </c:pt>
                <c:pt idx="19">
                  <c:v>1869.9978599999999</c:v>
                </c:pt>
                <c:pt idx="20">
                  <c:v>2137.3236000000002</c:v>
                </c:pt>
                <c:pt idx="21">
                  <c:v>2244.1897800000002</c:v>
                </c:pt>
                <c:pt idx="22">
                  <c:v>2449.8500399999998</c:v>
                </c:pt>
                <c:pt idx="23">
                  <c:v>2561.2068599999998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A6-47A5-974B-5501C924171B}"/>
            </c:ext>
          </c:extLst>
        </c:ser>
        <c:ser>
          <c:idx val="2"/>
          <c:order val="2"/>
          <c:tx>
            <c:strRef>
              <c:f>'general plan 1.8%'!$E$19</c:f>
              <c:strCache>
                <c:ptCount val="1"/>
                <c:pt idx="0">
                  <c:v>droits cumulés (avec bonification de 8 annuités) à un taux de 1,8% par an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'general plan 1.8%'!$F$3:$AD$3</c:f>
              <c:numCache>
                <c:formatCode>0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'general plan 1.8%'!$F$19:$AD$19</c:f>
              <c:numCache>
                <c:formatCode>#,##0.00\ "€"</c:formatCode>
                <c:ptCount val="24"/>
                <c:pt idx="0">
                  <c:v>407.52287999999999</c:v>
                </c:pt>
                <c:pt idx="1">
                  <c:v>458.46323999999998</c:v>
                </c:pt>
                <c:pt idx="2">
                  <c:v>530.80920000000003</c:v>
                </c:pt>
                <c:pt idx="3">
                  <c:v>633.99203999999997</c:v>
                </c:pt>
                <c:pt idx="4">
                  <c:v>691.62767999999994</c:v>
                </c:pt>
                <c:pt idx="5">
                  <c:v>780.74801999999988</c:v>
                </c:pt>
                <c:pt idx="6">
                  <c:v>912.9531599999998</c:v>
                </c:pt>
                <c:pt idx="7">
                  <c:v>978.16409999999985</c:v>
                </c:pt>
                <c:pt idx="8">
                  <c:v>1087.2201600000001</c:v>
                </c:pt>
                <c:pt idx="9">
                  <c:v>1254.2970599999999</c:v>
                </c:pt>
                <c:pt idx="10">
                  <c:v>1328.07924</c:v>
                </c:pt>
                <c:pt idx="11">
                  <c:v>1460.7674999999999</c:v>
                </c:pt>
                <c:pt idx="12">
                  <c:v>1669.5971999999999</c:v>
                </c:pt>
                <c:pt idx="13">
                  <c:v>1753.0770600000001</c:v>
                </c:pt>
                <c:pt idx="14">
                  <c:v>1913.7293999999997</c:v>
                </c:pt>
                <c:pt idx="15">
                  <c:v>2000.7170999999998</c:v>
                </c:pt>
                <c:pt idx="16">
                  <c:v>2266.84656</c:v>
                </c:pt>
                <c:pt idx="17">
                  <c:v>2361.2984999999999</c:v>
                </c:pt>
                <c:pt idx="18">
                  <c:v>2558.9444399999998</c:v>
                </c:pt>
                <c:pt idx="19">
                  <c:v>2657.3653799999997</c:v>
                </c:pt>
                <c:pt idx="20">
                  <c:v>2992.2530399999996</c:v>
                </c:pt>
                <c:pt idx="21">
                  <c:v>3099.11922</c:v>
                </c:pt>
                <c:pt idx="22">
                  <c:v>3340.7045999999996</c:v>
                </c:pt>
                <c:pt idx="23">
                  <c:v>3452.06142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A6-47A5-974B-5501C924171B}"/>
            </c:ext>
          </c:extLst>
        </c:ser>
        <c:ser>
          <c:idx val="3"/>
          <c:order val="3"/>
          <c:tx>
            <c:strRef>
              <c:f>'general plan 1.8%'!$E$20</c:f>
              <c:strCache>
                <c:ptCount val="1"/>
                <c:pt idx="0">
                  <c:v>plafond 70% du dernier traitement de base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'general plan 1.8%'!$F$3:$AD$3</c:f>
              <c:numCache>
                <c:formatCode>0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'general plan 1.8%'!$F$20:$AD$20</c:f>
              <c:numCache>
                <c:formatCode>#,##0.00\ "€"</c:formatCode>
                <c:ptCount val="24"/>
                <c:pt idx="0">
                  <c:v>1981.0139999999999</c:v>
                </c:pt>
                <c:pt idx="1">
                  <c:v>1981.0139999999999</c:v>
                </c:pt>
                <c:pt idx="2">
                  <c:v>2064.2579999999998</c:v>
                </c:pt>
                <c:pt idx="3">
                  <c:v>2241.386</c:v>
                </c:pt>
                <c:pt idx="4">
                  <c:v>2241.386</c:v>
                </c:pt>
                <c:pt idx="5">
                  <c:v>2335.5709999999999</c:v>
                </c:pt>
                <c:pt idx="6">
                  <c:v>2535.9809999999998</c:v>
                </c:pt>
                <c:pt idx="7">
                  <c:v>2535.9809999999998</c:v>
                </c:pt>
                <c:pt idx="8">
                  <c:v>2642.549</c:v>
                </c:pt>
                <c:pt idx="9">
                  <c:v>2869.3069999999998</c:v>
                </c:pt>
                <c:pt idx="10">
                  <c:v>2869.3069999999998</c:v>
                </c:pt>
                <c:pt idx="11">
                  <c:v>2989.875</c:v>
                </c:pt>
                <c:pt idx="12">
                  <c:v>3246.4390000000003</c:v>
                </c:pt>
                <c:pt idx="13">
                  <c:v>3246.4390000000003</c:v>
                </c:pt>
                <c:pt idx="14">
                  <c:v>3382.8549999999996</c:v>
                </c:pt>
                <c:pt idx="15">
                  <c:v>3382.8549999999996</c:v>
                </c:pt>
                <c:pt idx="16">
                  <c:v>3673.1309999999999</c:v>
                </c:pt>
                <c:pt idx="17">
                  <c:v>3673.1309999999999</c:v>
                </c:pt>
                <c:pt idx="18">
                  <c:v>3827.4809999999998</c:v>
                </c:pt>
                <c:pt idx="19">
                  <c:v>3827.4809999999998</c:v>
                </c:pt>
                <c:pt idx="20">
                  <c:v>4155.9070000000002</c:v>
                </c:pt>
                <c:pt idx="21">
                  <c:v>4155.9070000000002</c:v>
                </c:pt>
                <c:pt idx="22">
                  <c:v>4330.5429999999997</c:v>
                </c:pt>
                <c:pt idx="23">
                  <c:v>4330.5429999999997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2A6-47A5-974B-5501C92417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1111256"/>
        <c:axId val="565478064"/>
      </c:lineChart>
      <c:catAx>
        <c:axId val="441111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5478064"/>
        <c:crosses val="autoZero"/>
        <c:auto val="1"/>
        <c:lblAlgn val="ctr"/>
        <c:lblOffset val="100"/>
        <c:noMultiLvlLbl val="0"/>
      </c:catAx>
      <c:valAx>
        <c:axId val="565478064"/>
        <c:scaling>
          <c:orientation val="minMax"/>
          <c:max val="4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\€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41111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0.74876071813521716"/>
          <c:y val="0.14207919409502434"/>
          <c:w val="0.24709726913987662"/>
          <c:h val="0.811185841463955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/>
              <a:t>carrière débutant en</a:t>
            </a:r>
            <a:r>
              <a:rPr lang="fr-FR" sz="3200"/>
              <a:t> AST</a:t>
            </a:r>
            <a:r>
              <a:rPr lang="fr-FR" sz="3200" baseline="0"/>
              <a:t>3 </a:t>
            </a:r>
            <a:r>
              <a:rPr lang="fr-FR" sz="2000" baseline="0"/>
              <a:t>/ 1,9% - </a:t>
            </a:r>
            <a:r>
              <a:rPr lang="fr-FR" sz="2000" baseline="0">
                <a:solidFill>
                  <a:srgbClr val="0070C0"/>
                </a:solidFill>
              </a:rPr>
              <a:t>Transfert de 8 annuités</a:t>
            </a:r>
            <a:endParaRPr lang="fr-FR" sz="2400"/>
          </a:p>
        </c:rich>
      </c:tx>
      <c:layout>
        <c:manualLayout>
          <c:xMode val="edge"/>
          <c:yMode val="edge"/>
          <c:x val="6.2425048528106972E-2"/>
          <c:y val="1.67022548537229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6.7654522940717221E-2"/>
          <c:y val="0.13306993348195437"/>
          <c:w val="0.59367369050022589"/>
          <c:h val="0.79917119402273995"/>
        </c:manualLayout>
      </c:layout>
      <c:lineChart>
        <c:grouping val="standard"/>
        <c:varyColors val="0"/>
        <c:ser>
          <c:idx val="0"/>
          <c:order val="0"/>
          <c:tx>
            <c:strRef>
              <c:f>'general plan 1.9%'!$D$23</c:f>
              <c:strCache>
                <c:ptCount val="1"/>
                <c:pt idx="0">
                  <c:v>minimum vital (4% du TB d'un AST1/1 par année de service)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'general plan 1.9%'!$E$3:$AA$3</c:f>
              <c:numCache>
                <c:formatCode>0</c:formatCode>
                <c:ptCount val="2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</c:numCache>
            </c:numRef>
          </c:cat>
          <c:val>
            <c:numRef>
              <c:f>'general plan 1.9%'!$E$23:$Z$23</c:f>
              <c:numCache>
                <c:formatCode>#,##0.00\ "€"</c:formatCode>
                <c:ptCount val="22"/>
                <c:pt idx="0">
                  <c:v>0</c:v>
                </c:pt>
                <c:pt idx="1">
                  <c:v>113.2008</c:v>
                </c:pt>
                <c:pt idx="2">
                  <c:v>226.4016</c:v>
                </c:pt>
                <c:pt idx="3">
                  <c:v>339.60239999999999</c:v>
                </c:pt>
                <c:pt idx="4">
                  <c:v>452.8032</c:v>
                </c:pt>
                <c:pt idx="5">
                  <c:v>566.00400000000002</c:v>
                </c:pt>
                <c:pt idx="6">
                  <c:v>679.20479999999998</c:v>
                </c:pt>
                <c:pt idx="7">
                  <c:v>792.40560000000005</c:v>
                </c:pt>
                <c:pt idx="8">
                  <c:v>905.60640000000001</c:v>
                </c:pt>
                <c:pt idx="9">
                  <c:v>1018.8072</c:v>
                </c:pt>
                <c:pt idx="10">
                  <c:v>1132.008</c:v>
                </c:pt>
                <c:pt idx="11">
                  <c:v>1245.2088000000001</c:v>
                </c:pt>
                <c:pt idx="12">
                  <c:v>1358.4096</c:v>
                </c:pt>
                <c:pt idx="13">
                  <c:v>1471.6104</c:v>
                </c:pt>
                <c:pt idx="14">
                  <c:v>1584.8112000000001</c:v>
                </c:pt>
                <c:pt idx="15">
                  <c:v>1698.0119999999999</c:v>
                </c:pt>
                <c:pt idx="16">
                  <c:v>1811.2128</c:v>
                </c:pt>
                <c:pt idx="17">
                  <c:v>1924.4136000000001</c:v>
                </c:pt>
                <c:pt idx="18">
                  <c:v>2037.6143999999999</c:v>
                </c:pt>
                <c:pt idx="19">
                  <c:v>2150.8152</c:v>
                </c:pt>
                <c:pt idx="20">
                  <c:v>2264.0160000000001</c:v>
                </c:pt>
                <c:pt idx="21">
                  <c:v>2377.2168000000001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AB-472A-B9AB-755D4088FB8F}"/>
            </c:ext>
          </c:extLst>
        </c:ser>
        <c:ser>
          <c:idx val="1"/>
          <c:order val="1"/>
          <c:tx>
            <c:strRef>
              <c:f>'general plan 1.9%'!$D$24</c:f>
              <c:strCache>
                <c:ptCount val="1"/>
                <c:pt idx="0">
                  <c:v>droits cumulés (sans transfert) à un taux de 1,9% par an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'general plan 1.9%'!$E$3:$AA$3</c:f>
              <c:numCache>
                <c:formatCode>0</c:formatCode>
                <c:ptCount val="2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</c:numCache>
            </c:numRef>
          </c:cat>
          <c:val>
            <c:numRef>
              <c:f>'general plan 1.9%'!$E$24:$Z$24</c:f>
              <c:numCache>
                <c:formatCode>#,##0.00\ "€"</c:formatCode>
                <c:ptCount val="22"/>
                <c:pt idx="0">
                  <c:v>0</c:v>
                </c:pt>
                <c:pt idx="1">
                  <c:v>68.833770000000001</c:v>
                </c:pt>
                <c:pt idx="2">
                  <c:v>143.45266000000001</c:v>
                </c:pt>
                <c:pt idx="3">
                  <c:v>233.64357000000001</c:v>
                </c:pt>
                <c:pt idx="4">
                  <c:v>311.52476000000001</c:v>
                </c:pt>
                <c:pt idx="5">
                  <c:v>405.76875000000001</c:v>
                </c:pt>
                <c:pt idx="6">
                  <c:v>528.70578</c:v>
                </c:pt>
                <c:pt idx="7">
                  <c:v>616.82341000000008</c:v>
                </c:pt>
                <c:pt idx="8">
                  <c:v>734.56279999999992</c:v>
                </c:pt>
                <c:pt idx="9">
                  <c:v>826.38315</c:v>
                </c:pt>
                <c:pt idx="10">
                  <c:v>996.99270000000001</c:v>
                </c:pt>
                <c:pt idx="11">
                  <c:v>1096.6919700000001</c:v>
                </c:pt>
                <c:pt idx="12">
                  <c:v>1246.6652399999998</c:v>
                </c:pt>
                <c:pt idx="13">
                  <c:v>1350.5540099999998</c:v>
                </c:pt>
                <c:pt idx="14">
                  <c:v>1579.2446600000001</c:v>
                </c:pt>
                <c:pt idx="15">
                  <c:v>1692.0478499999999</c:v>
                </c:pt>
                <c:pt idx="16">
                  <c:v>1880.6929599999999</c:v>
                </c:pt>
                <c:pt idx="17">
                  <c:v>1998.2362699999999</c:v>
                </c:pt>
                <c:pt idx="18">
                  <c:v>2297.3337000000001</c:v>
                </c:pt>
                <c:pt idx="19">
                  <c:v>2424.96335</c:v>
                </c:pt>
                <c:pt idx="20">
                  <c:v>2659.8555999999999</c:v>
                </c:pt>
                <c:pt idx="21">
                  <c:v>2792.8483799999995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AB-472A-B9AB-755D4088FB8F}"/>
            </c:ext>
          </c:extLst>
        </c:ser>
        <c:ser>
          <c:idx val="2"/>
          <c:order val="2"/>
          <c:tx>
            <c:strRef>
              <c:f>'general plan 1.9%'!$D$25</c:f>
              <c:strCache>
                <c:ptCount val="1"/>
                <c:pt idx="0">
                  <c:v>droits cumulés (avec bonification de 8 annuités) à un taux de 1,9% par an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'general plan 1.9%'!$E$3:$AA$3</c:f>
              <c:numCache>
                <c:formatCode>0</c:formatCode>
                <c:ptCount val="2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</c:numCache>
            </c:numRef>
          </c:cat>
          <c:val>
            <c:numRef>
              <c:f>'general plan 1.9%'!$E$25:$Z$25</c:f>
              <c:numCache>
                <c:formatCode>#,##0.00\ "€"</c:formatCode>
                <c:ptCount val="22"/>
                <c:pt idx="0">
                  <c:v>550.67016000000001</c:v>
                </c:pt>
                <c:pt idx="1">
                  <c:v>619.50392999999997</c:v>
                </c:pt>
                <c:pt idx="2">
                  <c:v>717.26330000000007</c:v>
                </c:pt>
                <c:pt idx="3">
                  <c:v>856.69308999999998</c:v>
                </c:pt>
                <c:pt idx="4">
                  <c:v>934.57428000000004</c:v>
                </c:pt>
                <c:pt idx="5">
                  <c:v>1054.99875</c:v>
                </c:pt>
                <c:pt idx="6">
                  <c:v>1233.6468200000002</c:v>
                </c:pt>
                <c:pt idx="7">
                  <c:v>1321.7644500000001</c:v>
                </c:pt>
                <c:pt idx="8">
                  <c:v>1469.1255999999998</c:v>
                </c:pt>
                <c:pt idx="9">
                  <c:v>1560.9459499999998</c:v>
                </c:pt>
                <c:pt idx="10">
                  <c:v>1794.5868599999999</c:v>
                </c:pt>
                <c:pt idx="11">
                  <c:v>1894.28613</c:v>
                </c:pt>
                <c:pt idx="12">
                  <c:v>2077.7754</c:v>
                </c:pt>
                <c:pt idx="13">
                  <c:v>2181.66417</c:v>
                </c:pt>
                <c:pt idx="14">
                  <c:v>2481.6701800000001</c:v>
                </c:pt>
                <c:pt idx="15">
                  <c:v>2594.4733700000002</c:v>
                </c:pt>
                <c:pt idx="16">
                  <c:v>2821.03944</c:v>
                </c:pt>
                <c:pt idx="17">
                  <c:v>2938.58275</c:v>
                </c:pt>
                <c:pt idx="18">
                  <c:v>3318.3708999999999</c:v>
                </c:pt>
                <c:pt idx="19">
                  <c:v>3446.0005500000002</c:v>
                </c:pt>
                <c:pt idx="20">
                  <c:v>3723.7978399999997</c:v>
                </c:pt>
                <c:pt idx="21">
                  <c:v>3856.7906200000002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AB-472A-B9AB-755D4088FB8F}"/>
            </c:ext>
          </c:extLst>
        </c:ser>
        <c:ser>
          <c:idx val="3"/>
          <c:order val="3"/>
          <c:tx>
            <c:strRef>
              <c:f>'general plan 1.9%'!$D$26</c:f>
              <c:strCache>
                <c:ptCount val="1"/>
                <c:pt idx="0">
                  <c:v>plafond 70% du dernier traitement de base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'general plan 1.9%'!$E$3:$AA$3</c:f>
              <c:numCache>
                <c:formatCode>0</c:formatCode>
                <c:ptCount val="2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</c:numCache>
            </c:numRef>
          </c:cat>
          <c:val>
            <c:numRef>
              <c:f>'general plan 1.9%'!$E$26:$Z$26</c:f>
              <c:numCache>
                <c:formatCode>#,##0.00\ "€"</c:formatCode>
                <c:ptCount val="22"/>
                <c:pt idx="0">
                  <c:v>2535.9809999999998</c:v>
                </c:pt>
                <c:pt idx="1">
                  <c:v>2535.9809999999998</c:v>
                </c:pt>
                <c:pt idx="2">
                  <c:v>2642.549</c:v>
                </c:pt>
                <c:pt idx="3">
                  <c:v>2869.3069999999998</c:v>
                </c:pt>
                <c:pt idx="4">
                  <c:v>2869.3069999999998</c:v>
                </c:pt>
                <c:pt idx="5">
                  <c:v>2989.875</c:v>
                </c:pt>
                <c:pt idx="6">
                  <c:v>3246.4390000000003</c:v>
                </c:pt>
                <c:pt idx="7">
                  <c:v>3246.4390000000003</c:v>
                </c:pt>
                <c:pt idx="8">
                  <c:v>3382.8549999999996</c:v>
                </c:pt>
                <c:pt idx="9">
                  <c:v>3382.8549999999996</c:v>
                </c:pt>
                <c:pt idx="10">
                  <c:v>3673.1309999999999</c:v>
                </c:pt>
                <c:pt idx="11">
                  <c:v>3673.1309999999999</c:v>
                </c:pt>
                <c:pt idx="12">
                  <c:v>3827.4809999999998</c:v>
                </c:pt>
                <c:pt idx="13">
                  <c:v>3827.4809999999998</c:v>
                </c:pt>
                <c:pt idx="14">
                  <c:v>4155.9070000000002</c:v>
                </c:pt>
                <c:pt idx="15">
                  <c:v>4155.9070000000002</c:v>
                </c:pt>
                <c:pt idx="16">
                  <c:v>4330.5429999999997</c:v>
                </c:pt>
                <c:pt idx="17">
                  <c:v>4330.5429999999997</c:v>
                </c:pt>
                <c:pt idx="18">
                  <c:v>4702.1449999999995</c:v>
                </c:pt>
                <c:pt idx="19">
                  <c:v>4702.1449999999995</c:v>
                </c:pt>
                <c:pt idx="20">
                  <c:v>4899.7339999999995</c:v>
                </c:pt>
                <c:pt idx="21">
                  <c:v>4899.7339999999995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9AB-472A-B9AB-755D4088FB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2987160"/>
        <c:axId val="562988800"/>
      </c:lineChart>
      <c:catAx>
        <c:axId val="562987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2988800"/>
        <c:crosses val="autoZero"/>
        <c:auto val="1"/>
        <c:lblAlgn val="ctr"/>
        <c:lblOffset val="100"/>
        <c:noMultiLvlLbl val="0"/>
      </c:catAx>
      <c:valAx>
        <c:axId val="562988800"/>
        <c:scaling>
          <c:orientation val="minMax"/>
          <c:max val="4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\€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2987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0.71432443200521867"/>
          <c:y val="0.13659856055540678"/>
          <c:w val="0.26900882607352289"/>
          <c:h val="0.80497612151659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 dirty="0"/>
              <a:t>carrière débutant en </a:t>
            </a:r>
            <a:r>
              <a:rPr lang="fr-FR" sz="2800" dirty="0"/>
              <a:t>AST</a:t>
            </a:r>
            <a:r>
              <a:rPr lang="fr-FR" sz="2800" baseline="0" dirty="0"/>
              <a:t> 3</a:t>
            </a:r>
            <a:r>
              <a:rPr lang="fr-FR" sz="2000" baseline="0" dirty="0"/>
              <a:t> / 1,8% - </a:t>
            </a:r>
            <a:r>
              <a:rPr lang="fr-FR" sz="2000" baseline="0" dirty="0">
                <a:solidFill>
                  <a:srgbClr val="0070C0"/>
                </a:solidFill>
              </a:rPr>
              <a:t>Transfert de 8 annuités</a:t>
            </a:r>
            <a:endParaRPr lang="fr-FR" sz="2000" dirty="0"/>
          </a:p>
        </c:rich>
      </c:tx>
      <c:layout>
        <c:manualLayout>
          <c:xMode val="edge"/>
          <c:yMode val="edge"/>
          <c:x val="7.825484236328363E-2"/>
          <c:y val="2.29656004238690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7.7091341228185034E-2"/>
          <c:y val="0.12330562980218726"/>
          <c:w val="0.61061296154984901"/>
          <c:h val="0.81936744607832668"/>
        </c:manualLayout>
      </c:layout>
      <c:lineChart>
        <c:grouping val="standard"/>
        <c:varyColors val="0"/>
        <c:ser>
          <c:idx val="0"/>
          <c:order val="0"/>
          <c:tx>
            <c:strRef>
              <c:f>'general plan 1.8%'!$E$23</c:f>
              <c:strCache>
                <c:ptCount val="1"/>
                <c:pt idx="0">
                  <c:v>minimum vital (4% du TB d'un AST1/1 par année de service)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'general plan 1.8%'!$F$3:$AA$3</c:f>
              <c:numCache>
                <c:formatCode>0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</c:numCache>
            </c:numRef>
          </c:cat>
          <c:val>
            <c:numRef>
              <c:f>'general plan 1.8%'!$F$23:$AB$23</c:f>
              <c:numCache>
                <c:formatCode>#,##0.00\ "€"</c:formatCode>
                <c:ptCount val="22"/>
                <c:pt idx="0">
                  <c:v>0</c:v>
                </c:pt>
                <c:pt idx="1">
                  <c:v>113.2008</c:v>
                </c:pt>
                <c:pt idx="2">
                  <c:v>226.4016</c:v>
                </c:pt>
                <c:pt idx="3">
                  <c:v>339.60239999999999</c:v>
                </c:pt>
                <c:pt idx="4">
                  <c:v>452.8032</c:v>
                </c:pt>
                <c:pt idx="5">
                  <c:v>566.00400000000002</c:v>
                </c:pt>
                <c:pt idx="6">
                  <c:v>679.20479999999998</c:v>
                </c:pt>
                <c:pt idx="7">
                  <c:v>792.40560000000005</c:v>
                </c:pt>
                <c:pt idx="8">
                  <c:v>905.60640000000001</c:v>
                </c:pt>
                <c:pt idx="9">
                  <c:v>1018.8072</c:v>
                </c:pt>
                <c:pt idx="10">
                  <c:v>1132.008</c:v>
                </c:pt>
                <c:pt idx="11">
                  <c:v>1245.2088000000001</c:v>
                </c:pt>
                <c:pt idx="12">
                  <c:v>1358.4096</c:v>
                </c:pt>
                <c:pt idx="13">
                  <c:v>1471.6104</c:v>
                </c:pt>
                <c:pt idx="14">
                  <c:v>1584.8112000000001</c:v>
                </c:pt>
                <c:pt idx="15">
                  <c:v>1698.0119999999999</c:v>
                </c:pt>
                <c:pt idx="16">
                  <c:v>1811.2128</c:v>
                </c:pt>
                <c:pt idx="17">
                  <c:v>1924.4136000000001</c:v>
                </c:pt>
                <c:pt idx="18">
                  <c:v>2037.6143999999999</c:v>
                </c:pt>
                <c:pt idx="19">
                  <c:v>2150.8152</c:v>
                </c:pt>
                <c:pt idx="20">
                  <c:v>2264.0160000000001</c:v>
                </c:pt>
                <c:pt idx="21">
                  <c:v>2377.2168000000001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E7-4263-8074-74A37377E3F3}"/>
            </c:ext>
          </c:extLst>
        </c:ser>
        <c:ser>
          <c:idx val="1"/>
          <c:order val="1"/>
          <c:tx>
            <c:strRef>
              <c:f>'general plan 1.8%'!$E$24</c:f>
              <c:strCache>
                <c:ptCount val="1"/>
                <c:pt idx="0">
                  <c:v>droits cumulés (sans transfert) à un taux de 1,8% par an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'general plan 1.8%'!$F$3:$AA$3</c:f>
              <c:numCache>
                <c:formatCode>0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</c:numCache>
            </c:numRef>
          </c:cat>
          <c:val>
            <c:numRef>
              <c:f>'general plan 1.8%'!$F$24:$AB$24</c:f>
              <c:numCache>
                <c:formatCode>#,##0.00\ "€"</c:formatCode>
                <c:ptCount val="22"/>
                <c:pt idx="0">
                  <c:v>0</c:v>
                </c:pt>
                <c:pt idx="1">
                  <c:v>65.210939999999994</c:v>
                </c:pt>
                <c:pt idx="2">
                  <c:v>135.90252000000001</c:v>
                </c:pt>
                <c:pt idx="3">
                  <c:v>221.34654</c:v>
                </c:pt>
                <c:pt idx="4">
                  <c:v>295.12871999999999</c:v>
                </c:pt>
                <c:pt idx="5">
                  <c:v>384.41249999999997</c:v>
                </c:pt>
                <c:pt idx="6">
                  <c:v>500.87916000000001</c:v>
                </c:pt>
                <c:pt idx="7">
                  <c:v>584.35901999999999</c:v>
                </c:pt>
                <c:pt idx="8">
                  <c:v>695.90159999999992</c:v>
                </c:pt>
                <c:pt idx="9">
                  <c:v>782.88929999999993</c:v>
                </c:pt>
                <c:pt idx="10">
                  <c:v>944.51939999999991</c:v>
                </c:pt>
                <c:pt idx="11">
                  <c:v>1038.9713399999998</c:v>
                </c:pt>
                <c:pt idx="12">
                  <c:v>1181.0512799999999</c:v>
                </c:pt>
                <c:pt idx="13">
                  <c:v>1279.4722199999999</c:v>
                </c:pt>
                <c:pt idx="14">
                  <c:v>1496.12652</c:v>
                </c:pt>
                <c:pt idx="15">
                  <c:v>1602.9927</c:v>
                </c:pt>
                <c:pt idx="16">
                  <c:v>1781.7091199999998</c:v>
                </c:pt>
                <c:pt idx="17">
                  <c:v>1893.0659399999997</c:v>
                </c:pt>
                <c:pt idx="18">
                  <c:v>2176.4214000000002</c:v>
                </c:pt>
                <c:pt idx="19">
                  <c:v>2297.3337000000001</c:v>
                </c:pt>
                <c:pt idx="20">
                  <c:v>2519.8631999999998</c:v>
                </c:pt>
                <c:pt idx="21">
                  <c:v>2645.8563599999998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E7-4263-8074-74A37377E3F3}"/>
            </c:ext>
          </c:extLst>
        </c:ser>
        <c:ser>
          <c:idx val="2"/>
          <c:order val="2"/>
          <c:tx>
            <c:strRef>
              <c:f>'general plan 1.8%'!$E$25</c:f>
              <c:strCache>
                <c:ptCount val="1"/>
                <c:pt idx="0">
                  <c:v>droits cumulés (avec bonification de 8 annuités) à un taux de 1,8% par an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'general plan 1.8%'!$F$3:$AA$3</c:f>
              <c:numCache>
                <c:formatCode>0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</c:numCache>
            </c:numRef>
          </c:cat>
          <c:val>
            <c:numRef>
              <c:f>'general plan 1.8%'!$F$25:$AB$25</c:f>
              <c:numCache>
                <c:formatCode>#,##0.00\ "€"</c:formatCode>
                <c:ptCount val="22"/>
                <c:pt idx="0">
                  <c:v>521.68751999999995</c:v>
                </c:pt>
                <c:pt idx="1">
                  <c:v>586.89846</c:v>
                </c:pt>
                <c:pt idx="2">
                  <c:v>679.51260000000002</c:v>
                </c:pt>
                <c:pt idx="3">
                  <c:v>811.60397999999998</c:v>
                </c:pt>
                <c:pt idx="4">
                  <c:v>885.38616000000002</c:v>
                </c:pt>
                <c:pt idx="5">
                  <c:v>999.47249999999997</c:v>
                </c:pt>
                <c:pt idx="6">
                  <c:v>1168.71804</c:v>
                </c:pt>
                <c:pt idx="7">
                  <c:v>1252.1978999999999</c:v>
                </c:pt>
                <c:pt idx="8">
                  <c:v>1391.8031999999998</c:v>
                </c:pt>
                <c:pt idx="9">
                  <c:v>1478.7908999999997</c:v>
                </c:pt>
                <c:pt idx="10">
                  <c:v>1700.13492</c:v>
                </c:pt>
                <c:pt idx="11">
                  <c:v>1794.5868599999999</c:v>
                </c:pt>
                <c:pt idx="12">
                  <c:v>1968.4187999999999</c:v>
                </c:pt>
                <c:pt idx="13">
                  <c:v>2066.8397399999999</c:v>
                </c:pt>
                <c:pt idx="14">
                  <c:v>2351.0559599999997</c:v>
                </c:pt>
                <c:pt idx="15">
                  <c:v>2457.9221400000001</c:v>
                </c:pt>
                <c:pt idx="16">
                  <c:v>2672.5636799999997</c:v>
                </c:pt>
                <c:pt idx="17">
                  <c:v>2783.9204999999997</c:v>
                </c:pt>
                <c:pt idx="18">
                  <c:v>3143.7197999999999</c:v>
                </c:pt>
                <c:pt idx="19">
                  <c:v>3264.6320999999998</c:v>
                </c:pt>
                <c:pt idx="20">
                  <c:v>3527.8084799999997</c:v>
                </c:pt>
                <c:pt idx="21">
                  <c:v>3653.8016400000001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E7-4263-8074-74A37377E3F3}"/>
            </c:ext>
          </c:extLst>
        </c:ser>
        <c:ser>
          <c:idx val="3"/>
          <c:order val="3"/>
          <c:tx>
            <c:strRef>
              <c:f>'general plan 1.8%'!$E$26</c:f>
              <c:strCache>
                <c:ptCount val="1"/>
                <c:pt idx="0">
                  <c:v>plafond 70% du dernier traitement de base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cat>
            <c:numRef>
              <c:f>'general plan 1.8%'!$F$3:$AA$3</c:f>
              <c:numCache>
                <c:formatCode>0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</c:numCache>
            </c:numRef>
          </c:cat>
          <c:val>
            <c:numRef>
              <c:f>'general plan 1.8%'!$F$26:$AB$26</c:f>
              <c:numCache>
                <c:formatCode>#,##0.00\ "€"</c:formatCode>
                <c:ptCount val="22"/>
                <c:pt idx="0">
                  <c:v>2535.9809999999998</c:v>
                </c:pt>
                <c:pt idx="1">
                  <c:v>2535.9809999999998</c:v>
                </c:pt>
                <c:pt idx="2">
                  <c:v>2642.549</c:v>
                </c:pt>
                <c:pt idx="3">
                  <c:v>2869.3069999999998</c:v>
                </c:pt>
                <c:pt idx="4">
                  <c:v>2869.3069999999998</c:v>
                </c:pt>
                <c:pt idx="5">
                  <c:v>2989.875</c:v>
                </c:pt>
                <c:pt idx="6">
                  <c:v>3246.4390000000003</c:v>
                </c:pt>
                <c:pt idx="7">
                  <c:v>3246.4390000000003</c:v>
                </c:pt>
                <c:pt idx="8">
                  <c:v>3382.8549999999996</c:v>
                </c:pt>
                <c:pt idx="9">
                  <c:v>3382.8549999999996</c:v>
                </c:pt>
                <c:pt idx="10">
                  <c:v>3673.1309999999999</c:v>
                </c:pt>
                <c:pt idx="11">
                  <c:v>3673.1309999999999</c:v>
                </c:pt>
                <c:pt idx="12">
                  <c:v>3827.4809999999998</c:v>
                </c:pt>
                <c:pt idx="13">
                  <c:v>3827.4809999999998</c:v>
                </c:pt>
                <c:pt idx="14">
                  <c:v>4155.9070000000002</c:v>
                </c:pt>
                <c:pt idx="15">
                  <c:v>4155.9070000000002</c:v>
                </c:pt>
                <c:pt idx="16">
                  <c:v>4330.5429999999997</c:v>
                </c:pt>
                <c:pt idx="17">
                  <c:v>4330.5429999999997</c:v>
                </c:pt>
                <c:pt idx="18">
                  <c:v>4702.1449999999995</c:v>
                </c:pt>
                <c:pt idx="19">
                  <c:v>4702.1449999999995</c:v>
                </c:pt>
                <c:pt idx="20">
                  <c:v>4899.7339999999995</c:v>
                </c:pt>
                <c:pt idx="21">
                  <c:v>4899.7339999999995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DE7-4263-8074-74A37377E3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2381472"/>
        <c:axId val="341588064"/>
      </c:lineChart>
      <c:catAx>
        <c:axId val="352381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41588064"/>
        <c:crosses val="autoZero"/>
        <c:auto val="1"/>
        <c:lblAlgn val="ctr"/>
        <c:lblOffset val="100"/>
        <c:noMultiLvlLbl val="0"/>
      </c:catAx>
      <c:valAx>
        <c:axId val="341588064"/>
        <c:scaling>
          <c:orientation val="minMax"/>
          <c:max val="4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\€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2381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0.7320913960565304"/>
          <c:y val="0.16522727683433899"/>
          <c:w val="0.25152675440492001"/>
          <c:h val="0.778225320227958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/>
              <a:t>carrière</a:t>
            </a:r>
            <a:r>
              <a:rPr lang="fr-FR" sz="2000" baseline="0"/>
              <a:t> débutant en </a:t>
            </a:r>
            <a:r>
              <a:rPr lang="fr-FR" sz="2800" baseline="0"/>
              <a:t>SC 2</a:t>
            </a:r>
            <a:r>
              <a:rPr lang="fr-FR" sz="2000" baseline="0"/>
              <a:t> / </a:t>
            </a:r>
            <a:r>
              <a:rPr lang="fr-FR" sz="2000" baseline="0">
                <a:solidFill>
                  <a:srgbClr val="0070C0"/>
                </a:solidFill>
              </a:rPr>
              <a:t>Transfert 8 annuités</a:t>
            </a:r>
            <a:endParaRPr lang="fr-FR" sz="2000"/>
          </a:p>
        </c:rich>
      </c:tx>
      <c:layout>
        <c:manualLayout>
          <c:xMode val="edge"/>
          <c:yMode val="edge"/>
          <c:x val="7.0358745420728952E-2"/>
          <c:y val="4.17556371343073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5.6919126697114034E-2"/>
          <c:y val="8.5394993464706553E-2"/>
          <c:w val="0.79521348338506548"/>
          <c:h val="0.86239551940608827"/>
        </c:manualLayout>
      </c:layout>
      <c:lineChart>
        <c:grouping val="standard"/>
        <c:varyColors val="0"/>
        <c:ser>
          <c:idx val="0"/>
          <c:order val="0"/>
          <c:tx>
            <c:strRef>
              <c:f>'general plan 1.8%'!$E$29</c:f>
              <c:strCache>
                <c:ptCount val="1"/>
                <c:pt idx="0">
                  <c:v>minimum vital (4% du TB d'un AST1/1 par année de service)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'general plan 1.8%'!$F$3:$AR$3</c:f>
              <c:numCache>
                <c:formatCode>0</c:formatCode>
                <c:ptCount val="3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</c:numCache>
            </c:numRef>
          </c:cat>
          <c:val>
            <c:numRef>
              <c:f>'general plan 1.8%'!$F$29:$AO$29</c:f>
              <c:numCache>
                <c:formatCode>#,##0.00\ "€"</c:formatCode>
                <c:ptCount val="36"/>
                <c:pt idx="0">
                  <c:v>0</c:v>
                </c:pt>
                <c:pt idx="1">
                  <c:v>113.2008</c:v>
                </c:pt>
                <c:pt idx="2">
                  <c:v>226.4016</c:v>
                </c:pt>
                <c:pt idx="3">
                  <c:v>339.60239999999999</c:v>
                </c:pt>
                <c:pt idx="4">
                  <c:v>452.8032</c:v>
                </c:pt>
                <c:pt idx="5">
                  <c:v>566.00400000000002</c:v>
                </c:pt>
                <c:pt idx="6">
                  <c:v>679.20479999999998</c:v>
                </c:pt>
                <c:pt idx="7">
                  <c:v>792.40560000000005</c:v>
                </c:pt>
                <c:pt idx="8">
                  <c:v>905.60640000000001</c:v>
                </c:pt>
                <c:pt idx="9">
                  <c:v>1018.8072</c:v>
                </c:pt>
                <c:pt idx="10">
                  <c:v>1132.008</c:v>
                </c:pt>
                <c:pt idx="11">
                  <c:v>1245.2088000000001</c:v>
                </c:pt>
                <c:pt idx="12">
                  <c:v>1358.4096</c:v>
                </c:pt>
                <c:pt idx="13">
                  <c:v>1471.6104</c:v>
                </c:pt>
                <c:pt idx="14">
                  <c:v>1584.8112000000001</c:v>
                </c:pt>
                <c:pt idx="15">
                  <c:v>1698.0119999999999</c:v>
                </c:pt>
                <c:pt idx="16">
                  <c:v>1811.2128</c:v>
                </c:pt>
                <c:pt idx="17">
                  <c:v>1924.4136000000001</c:v>
                </c:pt>
                <c:pt idx="18">
                  <c:v>2037.6143999999999</c:v>
                </c:pt>
                <c:pt idx="19">
                  <c:v>2150.8152</c:v>
                </c:pt>
                <c:pt idx="20">
                  <c:v>2264.0160000000001</c:v>
                </c:pt>
                <c:pt idx="21">
                  <c:v>2377.2168000000001</c:v>
                </c:pt>
                <c:pt idx="22">
                  <c:v>2490.4176000000002</c:v>
                </c:pt>
                <c:pt idx="23">
                  <c:v>2603.6183999999998</c:v>
                </c:pt>
                <c:pt idx="24">
                  <c:v>2716.8191999999999</c:v>
                </c:pt>
                <c:pt idx="25">
                  <c:v>2830.02</c:v>
                </c:pt>
                <c:pt idx="26">
                  <c:v>2943.2208000000001</c:v>
                </c:pt>
                <c:pt idx="27">
                  <c:v>3056.4216000000001</c:v>
                </c:pt>
                <c:pt idx="28">
                  <c:v>3169.6224000000002</c:v>
                </c:pt>
                <c:pt idx="29">
                  <c:v>3282.8231999999998</c:v>
                </c:pt>
                <c:pt idx="30">
                  <c:v>3396.0239999999999</c:v>
                </c:pt>
                <c:pt idx="31">
                  <c:v>3509.2248</c:v>
                </c:pt>
                <c:pt idx="32">
                  <c:v>3622.4256</c:v>
                </c:pt>
                <c:pt idx="33">
                  <c:v>3735.6264000000001</c:v>
                </c:pt>
                <c:pt idx="34">
                  <c:v>3848.8272000000002</c:v>
                </c:pt>
                <c:pt idx="35">
                  <c:v>3962.0280000000002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76-4FDF-99B2-F508BAA2BFCE}"/>
            </c:ext>
          </c:extLst>
        </c:ser>
        <c:ser>
          <c:idx val="1"/>
          <c:order val="1"/>
          <c:tx>
            <c:strRef>
              <c:f>'general plan 1.8%'!$E$30</c:f>
              <c:strCache>
                <c:ptCount val="1"/>
                <c:pt idx="0">
                  <c:v>droits accumulés (annuités) à un taux de 1,8% par an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'general plan 1.8%'!$F$3:$AR$3</c:f>
              <c:numCache>
                <c:formatCode>0</c:formatCode>
                <c:ptCount val="3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</c:numCache>
            </c:numRef>
          </c:cat>
          <c:val>
            <c:numRef>
              <c:f>'general plan 1.8%'!$F$30:$AO$30</c:f>
              <c:numCache>
                <c:formatCode>#,##0.00\ "€"</c:formatCode>
                <c:ptCount val="36"/>
                <c:pt idx="0">
                  <c:v>0</c:v>
                </c:pt>
                <c:pt idx="1">
                  <c:v>50.536079999999998</c:v>
                </c:pt>
                <c:pt idx="2">
                  <c:v>105.31943999999999</c:v>
                </c:pt>
                <c:pt idx="3">
                  <c:v>157.97915999999998</c:v>
                </c:pt>
                <c:pt idx="4">
                  <c:v>228.71304000000001</c:v>
                </c:pt>
                <c:pt idx="5">
                  <c:v>285.8913</c:v>
                </c:pt>
                <c:pt idx="6">
                  <c:v>357.48540000000003</c:v>
                </c:pt>
                <c:pt idx="7">
                  <c:v>434.59415999999993</c:v>
                </c:pt>
                <c:pt idx="8">
                  <c:v>496.67903999999993</c:v>
                </c:pt>
                <c:pt idx="9">
                  <c:v>582.24419999999986</c:v>
                </c:pt>
                <c:pt idx="10">
                  <c:v>620.84879999999998</c:v>
                </c:pt>
                <c:pt idx="11">
                  <c:v>711.63179999999988</c:v>
                </c:pt>
                <c:pt idx="12">
                  <c:v>776.32559999999989</c:v>
                </c:pt>
                <c:pt idx="13">
                  <c:v>876.35573999999997</c:v>
                </c:pt>
                <c:pt idx="14">
                  <c:v>943.76771999999994</c:v>
                </c:pt>
                <c:pt idx="15">
                  <c:v>1053.6723</c:v>
                </c:pt>
                <c:pt idx="16">
                  <c:v>1123.9171199999998</c:v>
                </c:pt>
                <c:pt idx="17">
                  <c:v>1227.38742</c:v>
                </c:pt>
                <c:pt idx="18">
                  <c:v>1317.5395199999998</c:v>
                </c:pt>
                <c:pt idx="19">
                  <c:v>1390.7361599999997</c:v>
                </c:pt>
                <c:pt idx="20">
                  <c:v>1525.4495999999999</c:v>
                </c:pt>
                <c:pt idx="21">
                  <c:v>1601.7220799999998</c:v>
                </c:pt>
                <c:pt idx="22">
                  <c:v>1748.7518399999999</c:v>
                </c:pt>
                <c:pt idx="23">
                  <c:v>1828.2405599999997</c:v>
                </c:pt>
                <c:pt idx="24">
                  <c:v>1960.5283199999999</c:v>
                </c:pt>
                <c:pt idx="25">
                  <c:v>2042.2169999999999</c:v>
                </c:pt>
                <c:pt idx="26">
                  <c:v>2153.24928</c:v>
                </c:pt>
                <c:pt idx="27">
                  <c:v>2236.0665599999998</c:v>
                </c:pt>
                <c:pt idx="28">
                  <c:v>2416.3271999999997</c:v>
                </c:pt>
                <c:pt idx="29">
                  <c:v>2502.6246000000001</c:v>
                </c:pt>
                <c:pt idx="30">
                  <c:v>2697.7103999999999</c:v>
                </c:pt>
                <c:pt idx="31">
                  <c:v>2787.6340799999998</c:v>
                </c:pt>
                <c:pt idx="32">
                  <c:v>2957.6102399999995</c:v>
                </c:pt>
                <c:pt idx="33">
                  <c:v>3050.0355599999994</c:v>
                </c:pt>
                <c:pt idx="34">
                  <c:v>3185.8822799999998</c:v>
                </c:pt>
                <c:pt idx="35">
                  <c:v>3279.5846999999994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76-4FDF-99B2-F508BAA2BFCE}"/>
            </c:ext>
          </c:extLst>
        </c:ser>
        <c:ser>
          <c:idx val="2"/>
          <c:order val="2"/>
          <c:tx>
            <c:strRef>
              <c:f>'general plan 1.8%'!$E$31</c:f>
              <c:strCache>
                <c:ptCount val="1"/>
                <c:pt idx="0">
                  <c:v>droits cumulés (avec bonification de 8 annuités) à un taux de 1,8% par an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'general plan 1.8%'!$F$3:$AR$3</c:f>
              <c:numCache>
                <c:formatCode>0</c:formatCode>
                <c:ptCount val="3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</c:numCache>
            </c:numRef>
          </c:cat>
          <c:val>
            <c:numRef>
              <c:f>'general plan 1.8%'!$F$31:$AO$31</c:f>
              <c:numCache>
                <c:formatCode>#,##0.00\ "€"</c:formatCode>
                <c:ptCount val="36"/>
                <c:pt idx="0">
                  <c:v>404.28863999999999</c:v>
                </c:pt>
                <c:pt idx="1">
                  <c:v>454.82471999999996</c:v>
                </c:pt>
                <c:pt idx="2">
                  <c:v>526.59719999999993</c:v>
                </c:pt>
                <c:pt idx="3">
                  <c:v>579.25691999999992</c:v>
                </c:pt>
                <c:pt idx="4">
                  <c:v>658.47167999999999</c:v>
                </c:pt>
                <c:pt idx="5">
                  <c:v>743.31737999999996</c:v>
                </c:pt>
                <c:pt idx="6">
                  <c:v>800.49563999999998</c:v>
                </c:pt>
                <c:pt idx="7">
                  <c:v>893.71349999999995</c:v>
                </c:pt>
                <c:pt idx="8">
                  <c:v>953.2944</c:v>
                </c:pt>
                <c:pt idx="9">
                  <c:v>1055.4429599999999</c:v>
                </c:pt>
                <c:pt idx="10">
                  <c:v>1117.52784</c:v>
                </c:pt>
                <c:pt idx="11">
                  <c:v>1229.1821999999997</c:v>
                </c:pt>
                <c:pt idx="12">
                  <c:v>1293.876</c:v>
                </c:pt>
                <c:pt idx="13">
                  <c:v>1415.6515799999997</c:v>
                </c:pt>
                <c:pt idx="14">
                  <c:v>1483.0635599999998</c:v>
                </c:pt>
                <c:pt idx="15">
                  <c:v>1615.6308599999998</c:v>
                </c:pt>
                <c:pt idx="16">
                  <c:v>1685.8756799999999</c:v>
                </c:pt>
                <c:pt idx="17">
                  <c:v>1804.9814999999999</c:v>
                </c:pt>
                <c:pt idx="18">
                  <c:v>1903.1126399999998</c:v>
                </c:pt>
                <c:pt idx="19">
                  <c:v>1976.3092799999999</c:v>
                </c:pt>
                <c:pt idx="20">
                  <c:v>2135.6294399999997</c:v>
                </c:pt>
                <c:pt idx="21">
                  <c:v>2211.9019199999998</c:v>
                </c:pt>
                <c:pt idx="22">
                  <c:v>2384.6615999999999</c:v>
                </c:pt>
                <c:pt idx="23">
                  <c:v>2464.1503199999997</c:v>
                </c:pt>
                <c:pt idx="24">
                  <c:v>2614.0377599999997</c:v>
                </c:pt>
                <c:pt idx="25">
                  <c:v>2695.7264399999999</c:v>
                </c:pt>
                <c:pt idx="26">
                  <c:v>2815.7875199999999</c:v>
                </c:pt>
                <c:pt idx="27">
                  <c:v>2898.6048000000001</c:v>
                </c:pt>
                <c:pt idx="28">
                  <c:v>3106.7064</c:v>
                </c:pt>
                <c:pt idx="29">
                  <c:v>3193.0038</c:v>
                </c:pt>
                <c:pt idx="30">
                  <c:v>3417.0998399999999</c:v>
                </c:pt>
                <c:pt idx="31">
                  <c:v>3507.0235200000002</c:v>
                </c:pt>
                <c:pt idx="32">
                  <c:v>3697.0127999999995</c:v>
                </c:pt>
                <c:pt idx="33">
                  <c:v>3789.4381199999998</c:v>
                </c:pt>
                <c:pt idx="34">
                  <c:v>3935.5016399999995</c:v>
                </c:pt>
                <c:pt idx="35">
                  <c:v>4029.2040599999996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76-4FDF-99B2-F508BAA2BFCE}"/>
            </c:ext>
          </c:extLst>
        </c:ser>
        <c:ser>
          <c:idx val="3"/>
          <c:order val="3"/>
          <c:tx>
            <c:strRef>
              <c:f>'general plan 1.8%'!$E$32</c:f>
              <c:strCache>
                <c:ptCount val="1"/>
                <c:pt idx="0">
                  <c:v>plafond 70% du dernier traitement de base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'general plan 1.8%'!$F$3:$AR$3</c:f>
              <c:numCache>
                <c:formatCode>0</c:formatCode>
                <c:ptCount val="3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</c:numCache>
            </c:numRef>
          </c:cat>
          <c:val>
            <c:numRef>
              <c:f>'general plan 1.8%'!$F$32:$AO$32</c:f>
              <c:numCache>
                <c:formatCode>#,##0.00\ "€"</c:formatCode>
                <c:ptCount val="36"/>
                <c:pt idx="0">
                  <c:v>1965.2919999999999</c:v>
                </c:pt>
                <c:pt idx="1">
                  <c:v>1965.2919999999999</c:v>
                </c:pt>
                <c:pt idx="2">
                  <c:v>2047.8779999999999</c:v>
                </c:pt>
                <c:pt idx="3">
                  <c:v>2047.8779999999999</c:v>
                </c:pt>
                <c:pt idx="4">
                  <c:v>2133.9359999999997</c:v>
                </c:pt>
                <c:pt idx="5">
                  <c:v>2223.5990000000002</c:v>
                </c:pt>
                <c:pt idx="6">
                  <c:v>2223.5990000000002</c:v>
                </c:pt>
                <c:pt idx="7">
                  <c:v>2317.0349999999999</c:v>
                </c:pt>
                <c:pt idx="8">
                  <c:v>2317.0349999999999</c:v>
                </c:pt>
                <c:pt idx="9">
                  <c:v>2414.4119999999998</c:v>
                </c:pt>
                <c:pt idx="10">
                  <c:v>2414.4119999999998</c:v>
                </c:pt>
                <c:pt idx="11">
                  <c:v>2515.87</c:v>
                </c:pt>
                <c:pt idx="12">
                  <c:v>2515.87</c:v>
                </c:pt>
                <c:pt idx="13">
                  <c:v>2621.5769999999998</c:v>
                </c:pt>
                <c:pt idx="14">
                  <c:v>2621.5769999999998</c:v>
                </c:pt>
                <c:pt idx="15">
                  <c:v>2731.7429999999995</c:v>
                </c:pt>
                <c:pt idx="16">
                  <c:v>2731.7429999999995</c:v>
                </c:pt>
                <c:pt idx="17">
                  <c:v>2807.7489999999998</c:v>
                </c:pt>
                <c:pt idx="18">
                  <c:v>2846.5360000000001</c:v>
                </c:pt>
                <c:pt idx="19">
                  <c:v>2846.5360000000001</c:v>
                </c:pt>
                <c:pt idx="20">
                  <c:v>2966.1519999999996</c:v>
                </c:pt>
                <c:pt idx="21">
                  <c:v>2966.1519999999996</c:v>
                </c:pt>
                <c:pt idx="22">
                  <c:v>3091.2279999999996</c:v>
                </c:pt>
                <c:pt idx="23">
                  <c:v>3091.2279999999996</c:v>
                </c:pt>
                <c:pt idx="24">
                  <c:v>3176.7820000000002</c:v>
                </c:pt>
                <c:pt idx="25">
                  <c:v>3176.7820000000002</c:v>
                </c:pt>
                <c:pt idx="26">
                  <c:v>3220.672</c:v>
                </c:pt>
                <c:pt idx="27">
                  <c:v>3220.672</c:v>
                </c:pt>
                <c:pt idx="28">
                  <c:v>3356.0099999999998</c:v>
                </c:pt>
                <c:pt idx="29">
                  <c:v>3356.0099999999998</c:v>
                </c:pt>
                <c:pt idx="30">
                  <c:v>3497.0320000000002</c:v>
                </c:pt>
                <c:pt idx="31">
                  <c:v>3497.0320000000002</c:v>
                </c:pt>
                <c:pt idx="32">
                  <c:v>3594.3179999999998</c:v>
                </c:pt>
                <c:pt idx="33">
                  <c:v>3594.3179999999998</c:v>
                </c:pt>
                <c:pt idx="34">
                  <c:v>3643.9829999999993</c:v>
                </c:pt>
                <c:pt idx="35">
                  <c:v>3643.9829999999993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76-4FDF-99B2-F508BAA2BF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5734176"/>
        <c:axId val="485739424"/>
      </c:lineChart>
      <c:catAx>
        <c:axId val="485734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85739424"/>
        <c:crosses val="autoZero"/>
        <c:auto val="1"/>
        <c:lblAlgn val="ctr"/>
        <c:lblOffset val="100"/>
        <c:noMultiLvlLbl val="0"/>
      </c:catAx>
      <c:valAx>
        <c:axId val="485739424"/>
        <c:scaling>
          <c:orientation val="minMax"/>
          <c:max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\€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85734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0.60862383860468527"/>
          <c:y val="0.56608917044849416"/>
          <c:w val="0.37470950010006959"/>
          <c:h val="0.37146706466453389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400"/>
              <a:t>Agents</a:t>
            </a:r>
            <a:r>
              <a:rPr lang="fr-FR" sz="2400" baseline="0"/>
              <a:t> contractuels - GF I </a:t>
            </a:r>
            <a:r>
              <a:rPr lang="fr-FR" sz="1400" baseline="0"/>
              <a:t>/ 1,9% - </a:t>
            </a:r>
            <a:r>
              <a:rPr lang="fr-FR" sz="1400" baseline="0">
                <a:solidFill>
                  <a:srgbClr val="0070C0"/>
                </a:solidFill>
              </a:rPr>
              <a:t>Transfert 8 annuités</a:t>
            </a:r>
            <a:endParaRPr lang="fr-FR" sz="1600">
              <a:solidFill>
                <a:srgbClr val="0070C0"/>
              </a:solidFill>
            </a:endParaRPr>
          </a:p>
        </c:rich>
      </c:tx>
      <c:layout>
        <c:manualLayout>
          <c:xMode val="edge"/>
          <c:yMode val="edge"/>
          <c:x val="8.8546914115822231E-2"/>
          <c:y val="1.254658454636193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3017844888317909E-2"/>
          <c:y val="9.383736133604878E-2"/>
          <c:w val="0.60916233466217518"/>
          <c:h val="0.85826498618586711"/>
        </c:manualLayout>
      </c:layout>
      <c:lineChart>
        <c:grouping val="standard"/>
        <c:varyColors val="0"/>
        <c:ser>
          <c:idx val="4"/>
          <c:order val="0"/>
          <c:tx>
            <c:strRef>
              <c:f>'gen_plan 2014 1.9%'!$D$18</c:f>
              <c:strCache>
                <c:ptCount val="1"/>
                <c:pt idx="0">
                  <c:v>minimum vital (4% du TB d'un AST1/1 par année de service, plafonné à la ligne noire)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'gen_plan 2014 1.9%'!$E$3:$AP$3</c:f>
              <c:numCache>
                <c:formatCode>0</c:formatCode>
                <c:ptCount val="3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</c:numCache>
            </c:numRef>
          </c:cat>
          <c:val>
            <c:numRef>
              <c:f>'gen_plan 2014 1.9%'!$E$18:$AJ$18</c:f>
              <c:numCache>
                <c:formatCode>#,##0.00\ "€"</c:formatCode>
                <c:ptCount val="32"/>
                <c:pt idx="0">
                  <c:v>0</c:v>
                </c:pt>
                <c:pt idx="1">
                  <c:v>107.01600000000001</c:v>
                </c:pt>
                <c:pt idx="2">
                  <c:v>214.03200000000001</c:v>
                </c:pt>
                <c:pt idx="3">
                  <c:v>321.048</c:v>
                </c:pt>
                <c:pt idx="4">
                  <c:v>428.06400000000002</c:v>
                </c:pt>
                <c:pt idx="5">
                  <c:v>535.08000000000004</c:v>
                </c:pt>
                <c:pt idx="6">
                  <c:v>642.096</c:v>
                </c:pt>
                <c:pt idx="7">
                  <c:v>749.11200000000008</c:v>
                </c:pt>
                <c:pt idx="8">
                  <c:v>856.12800000000004</c:v>
                </c:pt>
                <c:pt idx="9">
                  <c:v>963.14400000000001</c:v>
                </c:pt>
                <c:pt idx="10">
                  <c:v>1070.1600000000001</c:v>
                </c:pt>
                <c:pt idx="11">
                  <c:v>1177.1760000000002</c:v>
                </c:pt>
                <c:pt idx="12">
                  <c:v>1284.192</c:v>
                </c:pt>
                <c:pt idx="13">
                  <c:v>1391.2080000000001</c:v>
                </c:pt>
                <c:pt idx="14">
                  <c:v>1498.2240000000002</c:v>
                </c:pt>
                <c:pt idx="15">
                  <c:v>1605.24</c:v>
                </c:pt>
                <c:pt idx="16">
                  <c:v>1712.2560000000001</c:v>
                </c:pt>
                <c:pt idx="17">
                  <c:v>1819.2720000000002</c:v>
                </c:pt>
                <c:pt idx="18">
                  <c:v>1926.288</c:v>
                </c:pt>
                <c:pt idx="19">
                  <c:v>2033.3040000000001</c:v>
                </c:pt>
                <c:pt idx="20">
                  <c:v>2140.3200000000002</c:v>
                </c:pt>
                <c:pt idx="21">
                  <c:v>2247.3360000000002</c:v>
                </c:pt>
                <c:pt idx="22">
                  <c:v>2354.3520000000003</c:v>
                </c:pt>
                <c:pt idx="23">
                  <c:v>2461.3679999999999</c:v>
                </c:pt>
                <c:pt idx="24">
                  <c:v>2568.384</c:v>
                </c:pt>
                <c:pt idx="25">
                  <c:v>2675.4</c:v>
                </c:pt>
                <c:pt idx="26">
                  <c:v>2782.4160000000002</c:v>
                </c:pt>
                <c:pt idx="27">
                  <c:v>2889.4320000000002</c:v>
                </c:pt>
                <c:pt idx="28">
                  <c:v>2996.4480000000003</c:v>
                </c:pt>
                <c:pt idx="29">
                  <c:v>3103.4639999999999</c:v>
                </c:pt>
                <c:pt idx="30">
                  <c:v>3210.48</c:v>
                </c:pt>
                <c:pt idx="31">
                  <c:v>3317.4960000000001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AA-41FA-B3D3-804D2EDD68AF}"/>
            </c:ext>
          </c:extLst>
        </c:ser>
        <c:ser>
          <c:idx val="5"/>
          <c:order val="1"/>
          <c:tx>
            <c:strRef>
              <c:f>'gen_plan 2014 1.9%'!$D$19</c:f>
              <c:strCache>
                <c:ptCount val="1"/>
                <c:pt idx="0">
                  <c:v>droits cumulés (sans transfert) à un taux de 1,9% par an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'gen_plan 2014 1.9%'!$E$3:$AP$3</c:f>
              <c:numCache>
                <c:formatCode>0</c:formatCode>
                <c:ptCount val="3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</c:numCache>
            </c:numRef>
          </c:cat>
          <c:val>
            <c:numRef>
              <c:f>'gen_plan 2014 1.9%'!$E$19:$AJ$19</c:f>
              <c:numCache>
                <c:formatCode>#,##0.00\ "€"</c:formatCode>
                <c:ptCount val="32"/>
                <c:pt idx="0">
                  <c:v>0</c:v>
                </c:pt>
                <c:pt idx="1">
                  <c:v>37.433419999999998</c:v>
                </c:pt>
                <c:pt idx="2">
                  <c:v>76.421039999999991</c:v>
                </c:pt>
                <c:pt idx="3">
                  <c:v>127.02963000000001</c:v>
                </c:pt>
                <c:pt idx="4">
                  <c:v>169.37284</c:v>
                </c:pt>
                <c:pt idx="5">
                  <c:v>216.11075</c:v>
                </c:pt>
                <c:pt idx="6">
                  <c:v>259.33289999999994</c:v>
                </c:pt>
                <c:pt idx="7">
                  <c:v>308.83398</c:v>
                </c:pt>
                <c:pt idx="8">
                  <c:v>352.95311999999996</c:v>
                </c:pt>
                <c:pt idx="9">
                  <c:v>431.07731999999999</c:v>
                </c:pt>
                <c:pt idx="10">
                  <c:v>478.97480000000002</c:v>
                </c:pt>
                <c:pt idx="11">
                  <c:v>537.80507</c:v>
                </c:pt>
                <c:pt idx="12">
                  <c:v>586.69644000000005</c:v>
                </c:pt>
                <c:pt idx="13">
                  <c:v>648.78255000000001</c:v>
                </c:pt>
                <c:pt idx="14">
                  <c:v>698.68889999999999</c:v>
                </c:pt>
                <c:pt idx="15">
                  <c:v>764.13059999999984</c:v>
                </c:pt>
                <c:pt idx="16">
                  <c:v>815.07263999999998</c:v>
                </c:pt>
                <c:pt idx="17">
                  <c:v>883.98640000000012</c:v>
                </c:pt>
                <c:pt idx="18">
                  <c:v>935.98559999999998</c:v>
                </c:pt>
                <c:pt idx="19">
                  <c:v>1008.4896</c:v>
                </c:pt>
                <c:pt idx="20">
                  <c:v>1061.568</c:v>
                </c:pt>
                <c:pt idx="21">
                  <c:v>1137.78441</c:v>
                </c:pt>
                <c:pt idx="22">
                  <c:v>1191.96462</c:v>
                </c:pt>
                <c:pt idx="23">
                  <c:v>1246.1448300000002</c:v>
                </c:pt>
                <c:pt idx="24">
                  <c:v>1300.3250399999999</c:v>
                </c:pt>
                <c:pt idx="25">
                  <c:v>1354.5052499999999</c:v>
                </c:pt>
                <c:pt idx="26">
                  <c:v>1408.6854599999999</c:v>
                </c:pt>
                <c:pt idx="27">
                  <c:v>1462.8656700000001</c:v>
                </c:pt>
                <c:pt idx="28">
                  <c:v>1517.0458800000001</c:v>
                </c:pt>
                <c:pt idx="29">
                  <c:v>1571.2260899999999</c:v>
                </c:pt>
                <c:pt idx="30">
                  <c:v>1625.4063000000001</c:v>
                </c:pt>
                <c:pt idx="31">
                  <c:v>1679.5865100000001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AA-41FA-B3D3-804D2EDD68AF}"/>
            </c:ext>
          </c:extLst>
        </c:ser>
        <c:ser>
          <c:idx val="6"/>
          <c:order val="2"/>
          <c:tx>
            <c:strRef>
              <c:f>'gen_plan 2014 1.9%'!$D$20</c:f>
              <c:strCache>
                <c:ptCount val="1"/>
                <c:pt idx="0">
                  <c:v>droits cumulés (avec bonification de 8 annuités) à un taux de 1,9% par an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'gen_plan 2014 1.9%'!$E$3:$AP$3</c:f>
              <c:numCache>
                <c:formatCode>0</c:formatCode>
                <c:ptCount val="3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</c:numCache>
            </c:numRef>
          </c:cat>
          <c:val>
            <c:numRef>
              <c:f>'gen_plan 2014 1.9%'!$E$20:$AJ$20</c:f>
              <c:numCache>
                <c:formatCode>#,##0.00\ "€"</c:formatCode>
                <c:ptCount val="32"/>
                <c:pt idx="0">
                  <c:v>299.46735999999999</c:v>
                </c:pt>
                <c:pt idx="1">
                  <c:v>336.90078</c:v>
                </c:pt>
                <c:pt idx="2">
                  <c:v>382.10519999999997</c:v>
                </c:pt>
                <c:pt idx="3">
                  <c:v>465.77531000000005</c:v>
                </c:pt>
                <c:pt idx="4">
                  <c:v>508.11852000000005</c:v>
                </c:pt>
                <c:pt idx="5">
                  <c:v>561.88794999999993</c:v>
                </c:pt>
                <c:pt idx="6">
                  <c:v>605.11009999999999</c:v>
                </c:pt>
                <c:pt idx="7">
                  <c:v>661.78710000000001</c:v>
                </c:pt>
                <c:pt idx="8">
                  <c:v>705.90623999999991</c:v>
                </c:pt>
                <c:pt idx="9">
                  <c:v>814.25716</c:v>
                </c:pt>
                <c:pt idx="10">
                  <c:v>862.15463999999997</c:v>
                </c:pt>
                <c:pt idx="11">
                  <c:v>928.93603000000007</c:v>
                </c:pt>
                <c:pt idx="12">
                  <c:v>977.8273999999999</c:v>
                </c:pt>
                <c:pt idx="13">
                  <c:v>1048.0333499999999</c:v>
                </c:pt>
                <c:pt idx="14">
                  <c:v>1097.9397000000001</c:v>
                </c:pt>
                <c:pt idx="15">
                  <c:v>1171.6669199999999</c:v>
                </c:pt>
                <c:pt idx="16">
                  <c:v>1222.6089599999998</c:v>
                </c:pt>
                <c:pt idx="17">
                  <c:v>1299.98</c:v>
                </c:pt>
                <c:pt idx="18">
                  <c:v>1351.9792</c:v>
                </c:pt>
                <c:pt idx="19">
                  <c:v>1433.1168</c:v>
                </c:pt>
                <c:pt idx="20">
                  <c:v>1486.1952000000001</c:v>
                </c:pt>
                <c:pt idx="21">
                  <c:v>1571.2260899999999</c:v>
                </c:pt>
                <c:pt idx="22">
                  <c:v>1625.4063000000001</c:v>
                </c:pt>
                <c:pt idx="23">
                  <c:v>1679.5865100000001</c:v>
                </c:pt>
                <c:pt idx="24">
                  <c:v>1733.7667200000001</c:v>
                </c:pt>
                <c:pt idx="25">
                  <c:v>1787.9469300000001</c:v>
                </c:pt>
                <c:pt idx="26">
                  <c:v>1842.1271399999998</c:v>
                </c:pt>
                <c:pt idx="27">
                  <c:v>1896.30735</c:v>
                </c:pt>
                <c:pt idx="28">
                  <c:v>1950.48756</c:v>
                </c:pt>
                <c:pt idx="29">
                  <c:v>2004.66777</c:v>
                </c:pt>
                <c:pt idx="30">
                  <c:v>2058.84798</c:v>
                </c:pt>
                <c:pt idx="31">
                  <c:v>2113.02819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9AA-41FA-B3D3-804D2EDD68AF}"/>
            </c:ext>
          </c:extLst>
        </c:ser>
        <c:ser>
          <c:idx val="7"/>
          <c:order val="3"/>
          <c:tx>
            <c:strRef>
              <c:f>'gen_plan 2014 1.9%'!$D$21</c:f>
              <c:strCache>
                <c:ptCount val="1"/>
                <c:pt idx="0">
                  <c:v>plafond 70% du dernier traitement de base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'gen_plan 2014 1.9%'!$E$3:$AP$3</c:f>
              <c:numCache>
                <c:formatCode>0</c:formatCode>
                <c:ptCount val="3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</c:numCache>
            </c:numRef>
          </c:cat>
          <c:val>
            <c:numRef>
              <c:f>'gen_plan 2014 1.9%'!$E$21:$AJ$21</c:f>
              <c:numCache>
                <c:formatCode>#,##0.00\ "€"</c:formatCode>
                <c:ptCount val="32"/>
                <c:pt idx="0">
                  <c:v>1379.126</c:v>
                </c:pt>
                <c:pt idx="1">
                  <c:v>1379.126</c:v>
                </c:pt>
                <c:pt idx="2">
                  <c:v>1407.7559999999999</c:v>
                </c:pt>
                <c:pt idx="3">
                  <c:v>1560.0129999999999</c:v>
                </c:pt>
                <c:pt idx="4">
                  <c:v>1560.0129999999999</c:v>
                </c:pt>
                <c:pt idx="5">
                  <c:v>1592.3949999999998</c:v>
                </c:pt>
                <c:pt idx="6">
                  <c:v>1592.3949999999998</c:v>
                </c:pt>
                <c:pt idx="7">
                  <c:v>1625.4419999999998</c:v>
                </c:pt>
                <c:pt idx="8">
                  <c:v>1625.4419999999998</c:v>
                </c:pt>
                <c:pt idx="9">
                  <c:v>1764.644</c:v>
                </c:pt>
                <c:pt idx="10">
                  <c:v>1764.644</c:v>
                </c:pt>
                <c:pt idx="11">
                  <c:v>1801.261</c:v>
                </c:pt>
                <c:pt idx="12">
                  <c:v>1801.261</c:v>
                </c:pt>
                <c:pt idx="13">
                  <c:v>1838.655</c:v>
                </c:pt>
                <c:pt idx="14">
                  <c:v>1838.655</c:v>
                </c:pt>
                <c:pt idx="15">
                  <c:v>1876.8119999999997</c:v>
                </c:pt>
                <c:pt idx="16">
                  <c:v>1876.8119999999997</c:v>
                </c:pt>
                <c:pt idx="17">
                  <c:v>1915.76</c:v>
                </c:pt>
                <c:pt idx="18">
                  <c:v>1915.76</c:v>
                </c:pt>
                <c:pt idx="19">
                  <c:v>1955.5199999999998</c:v>
                </c:pt>
                <c:pt idx="20">
                  <c:v>1955.5199999999998</c:v>
                </c:pt>
                <c:pt idx="21">
                  <c:v>1996.1130000000001</c:v>
                </c:pt>
                <c:pt idx="22">
                  <c:v>1996.1130000000001</c:v>
                </c:pt>
                <c:pt idx="23">
                  <c:v>1996.1130000000001</c:v>
                </c:pt>
                <c:pt idx="24">
                  <c:v>1996.1130000000001</c:v>
                </c:pt>
                <c:pt idx="25">
                  <c:v>1996.1130000000001</c:v>
                </c:pt>
                <c:pt idx="26">
                  <c:v>1996.1130000000001</c:v>
                </c:pt>
                <c:pt idx="27">
                  <c:v>1996.1130000000001</c:v>
                </c:pt>
                <c:pt idx="28">
                  <c:v>1996.1130000000001</c:v>
                </c:pt>
                <c:pt idx="29">
                  <c:v>1996.1130000000001</c:v>
                </c:pt>
                <c:pt idx="30">
                  <c:v>1996.1130000000001</c:v>
                </c:pt>
                <c:pt idx="31">
                  <c:v>1996.1130000000001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9AA-41FA-B3D3-804D2EDD6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2423048"/>
        <c:axId val="1"/>
      </c:lineChart>
      <c:catAx>
        <c:axId val="212423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2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\€" sourceLinked="0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24230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rgbClr val="FF0000"/>
                </a:solidFill>
              </a:defRPr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rgbClr val="00B050"/>
                </a:solidFill>
              </a:defRPr>
            </a:pPr>
            <a:endParaRPr lang="fr-FR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rgbClr val="0070C0"/>
                </a:solidFill>
              </a:defRPr>
            </a:pPr>
            <a:endParaRPr lang="fr-FR"/>
          </a:p>
        </c:txPr>
      </c:legendEntry>
      <c:layout>
        <c:manualLayout>
          <c:xMode val="edge"/>
          <c:yMode val="edge"/>
          <c:x val="0.71560901727034565"/>
          <c:y val="0.16294819050918385"/>
          <c:w val="0.2611961159824987"/>
          <c:h val="0.70399577433666927"/>
        </c:manualLayout>
      </c:layout>
      <c:overlay val="0"/>
      <c:txPr>
        <a:bodyPr/>
        <a:lstStyle/>
        <a:p>
          <a:pPr>
            <a:defRPr sz="1600"/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400"/>
              <a:t>Agents</a:t>
            </a:r>
            <a:r>
              <a:rPr lang="fr-FR" sz="2400" baseline="0"/>
              <a:t> contractuels - GF I </a:t>
            </a:r>
            <a:r>
              <a:rPr lang="fr-FR" sz="1600" baseline="0"/>
              <a:t>/ </a:t>
            </a:r>
            <a:r>
              <a:rPr lang="fr-FR" sz="1400" baseline="0"/>
              <a:t>1,8% - </a:t>
            </a:r>
            <a:r>
              <a:rPr lang="fr-FR" sz="1400" baseline="0">
                <a:solidFill>
                  <a:srgbClr val="0070C0"/>
                </a:solidFill>
              </a:rPr>
              <a:t>Transfert 8 annuités</a:t>
            </a:r>
            <a:endParaRPr lang="fr-FR" sz="1600"/>
          </a:p>
        </c:rich>
      </c:tx>
      <c:layout>
        <c:manualLayout>
          <c:xMode val="edge"/>
          <c:yMode val="edge"/>
          <c:x val="9.0439997705222985E-2"/>
          <c:y val="2.091097424393655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7504368182160058E-2"/>
          <c:y val="0.10640022502563298"/>
          <c:w val="0.6475300546886964"/>
          <c:h val="0.83892359892276624"/>
        </c:manualLayout>
      </c:layout>
      <c:lineChart>
        <c:grouping val="standard"/>
        <c:varyColors val="0"/>
        <c:ser>
          <c:idx val="0"/>
          <c:order val="0"/>
          <c:tx>
            <c:strRef>
              <c:f>'gen_plan 2014 1.8%'!$D$18</c:f>
              <c:strCache>
                <c:ptCount val="1"/>
                <c:pt idx="0">
                  <c:v>minimum vital (4% du TB d'un AST1/1 par année de service, plafonné à la ligne noire)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'gen_plan 2014 1.8%'!$E$3:$AP$3</c:f>
              <c:numCache>
                <c:formatCode>0</c:formatCode>
                <c:ptCount val="3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</c:numCache>
            </c:numRef>
          </c:cat>
          <c:val>
            <c:numRef>
              <c:f>'gen_plan 2014 1.8%'!$E$18:$AK$18</c:f>
              <c:numCache>
                <c:formatCode>#,##0.00\ "€"</c:formatCode>
                <c:ptCount val="33"/>
                <c:pt idx="0">
                  <c:v>0</c:v>
                </c:pt>
                <c:pt idx="1">
                  <c:v>113.2008</c:v>
                </c:pt>
                <c:pt idx="2">
                  <c:v>226.4016</c:v>
                </c:pt>
                <c:pt idx="3">
                  <c:v>339.60239999999999</c:v>
                </c:pt>
                <c:pt idx="4">
                  <c:v>452.8032</c:v>
                </c:pt>
                <c:pt idx="5">
                  <c:v>566.00400000000002</c:v>
                </c:pt>
                <c:pt idx="6">
                  <c:v>679.20479999999998</c:v>
                </c:pt>
                <c:pt idx="7">
                  <c:v>792.40560000000005</c:v>
                </c:pt>
                <c:pt idx="8">
                  <c:v>905.60640000000001</c:v>
                </c:pt>
                <c:pt idx="9">
                  <c:v>1018.8072</c:v>
                </c:pt>
                <c:pt idx="10">
                  <c:v>1132.008</c:v>
                </c:pt>
                <c:pt idx="11">
                  <c:v>1245.2088000000001</c:v>
                </c:pt>
                <c:pt idx="12">
                  <c:v>1358.4096</c:v>
                </c:pt>
                <c:pt idx="13">
                  <c:v>1471.6104</c:v>
                </c:pt>
                <c:pt idx="14">
                  <c:v>1584.8112000000001</c:v>
                </c:pt>
                <c:pt idx="15">
                  <c:v>1698.0119999999999</c:v>
                </c:pt>
                <c:pt idx="16">
                  <c:v>1811.2128</c:v>
                </c:pt>
                <c:pt idx="17">
                  <c:v>1924.4136000000001</c:v>
                </c:pt>
                <c:pt idx="18">
                  <c:v>2037.6143999999999</c:v>
                </c:pt>
                <c:pt idx="19">
                  <c:v>2150.8152</c:v>
                </c:pt>
                <c:pt idx="20">
                  <c:v>2264.0160000000001</c:v>
                </c:pt>
                <c:pt idx="21">
                  <c:v>2377.2168000000001</c:v>
                </c:pt>
                <c:pt idx="22">
                  <c:v>2490.4176000000002</c:v>
                </c:pt>
                <c:pt idx="23">
                  <c:v>2603.6183999999998</c:v>
                </c:pt>
                <c:pt idx="24">
                  <c:v>2716.8191999999999</c:v>
                </c:pt>
                <c:pt idx="25">
                  <c:v>2830.02</c:v>
                </c:pt>
                <c:pt idx="26">
                  <c:v>2943.2208000000001</c:v>
                </c:pt>
                <c:pt idx="27">
                  <c:v>3056.4216000000001</c:v>
                </c:pt>
                <c:pt idx="28">
                  <c:v>3169.6224000000002</c:v>
                </c:pt>
                <c:pt idx="29">
                  <c:v>3282.8231999999998</c:v>
                </c:pt>
                <c:pt idx="30">
                  <c:v>3396.0239999999999</c:v>
                </c:pt>
                <c:pt idx="31">
                  <c:v>3509.2248</c:v>
                </c:pt>
                <c:pt idx="32">
                  <c:v>3622.4256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39-45F9-B0F2-E42301E10661}"/>
            </c:ext>
          </c:extLst>
        </c:ser>
        <c:ser>
          <c:idx val="1"/>
          <c:order val="1"/>
          <c:tx>
            <c:strRef>
              <c:f>'gen_plan 2014 1.8%'!$D$19</c:f>
              <c:strCache>
                <c:ptCount val="1"/>
                <c:pt idx="0">
                  <c:v>droits cumulés (sans transfert) à un taux de 1,8% par an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'gen_plan 2014 1.8%'!$E$3:$AP$3</c:f>
              <c:numCache>
                <c:formatCode>0</c:formatCode>
                <c:ptCount val="3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</c:numCache>
            </c:numRef>
          </c:cat>
          <c:val>
            <c:numRef>
              <c:f>'gen_plan 2014 1.8%'!$E$19:$AK$19</c:f>
              <c:numCache>
                <c:formatCode>#,##0.00\ "€"</c:formatCode>
                <c:ptCount val="33"/>
                <c:pt idx="0">
                  <c:v>0</c:v>
                </c:pt>
                <c:pt idx="1">
                  <c:v>35.463239999999999</c:v>
                </c:pt>
                <c:pt idx="2">
                  <c:v>72.398879999999991</c:v>
                </c:pt>
                <c:pt idx="3">
                  <c:v>120.34385999999999</c:v>
                </c:pt>
                <c:pt idx="4">
                  <c:v>160.45848000000001</c:v>
                </c:pt>
                <c:pt idx="5">
                  <c:v>204.73649999999998</c:v>
                </c:pt>
                <c:pt idx="6">
                  <c:v>245.68379999999996</c:v>
                </c:pt>
                <c:pt idx="7">
                  <c:v>292.57955999999996</c:v>
                </c:pt>
                <c:pt idx="8">
                  <c:v>334.37663999999995</c:v>
                </c:pt>
                <c:pt idx="9">
                  <c:v>408.38903999999997</c:v>
                </c:pt>
                <c:pt idx="10">
                  <c:v>453.76560000000001</c:v>
                </c:pt>
                <c:pt idx="11">
                  <c:v>509.49953999999997</c:v>
                </c:pt>
                <c:pt idx="12">
                  <c:v>555.81768</c:v>
                </c:pt>
                <c:pt idx="13">
                  <c:v>614.63610000000006</c:v>
                </c:pt>
                <c:pt idx="14">
                  <c:v>661.91579999999988</c:v>
                </c:pt>
                <c:pt idx="15">
                  <c:v>723.91319999999985</c:v>
                </c:pt>
                <c:pt idx="16">
                  <c:v>772.17407999999989</c:v>
                </c:pt>
                <c:pt idx="17">
                  <c:v>837.46080000000006</c:v>
                </c:pt>
                <c:pt idx="18">
                  <c:v>886.72319999999991</c:v>
                </c:pt>
                <c:pt idx="19">
                  <c:v>955.41120000000001</c:v>
                </c:pt>
                <c:pt idx="20">
                  <c:v>1005.6959999999999</c:v>
                </c:pt>
                <c:pt idx="21">
                  <c:v>1077.90102</c:v>
                </c:pt>
                <c:pt idx="22">
                  <c:v>1129.22964</c:v>
                </c:pt>
                <c:pt idx="23">
                  <c:v>1180.55826</c:v>
                </c:pt>
                <c:pt idx="24">
                  <c:v>1231.88688</c:v>
                </c:pt>
                <c:pt idx="25">
                  <c:v>1283.2154999999998</c:v>
                </c:pt>
                <c:pt idx="26">
                  <c:v>1334.5441199999998</c:v>
                </c:pt>
                <c:pt idx="27">
                  <c:v>1385.87274</c:v>
                </c:pt>
                <c:pt idx="28">
                  <c:v>1437.20136</c:v>
                </c:pt>
                <c:pt idx="29">
                  <c:v>1488.5299799999998</c:v>
                </c:pt>
                <c:pt idx="30">
                  <c:v>1539.8586</c:v>
                </c:pt>
                <c:pt idx="31">
                  <c:v>1591.18722</c:v>
                </c:pt>
                <c:pt idx="32">
                  <c:v>1642.51584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39-45F9-B0F2-E42301E10661}"/>
            </c:ext>
          </c:extLst>
        </c:ser>
        <c:ser>
          <c:idx val="2"/>
          <c:order val="2"/>
          <c:tx>
            <c:strRef>
              <c:f>'gen_plan 2014 1.8%'!$D$20</c:f>
              <c:strCache>
                <c:ptCount val="1"/>
                <c:pt idx="0">
                  <c:v>droits cumulés (avec bonification de 8 annuités) à un taux de 1,9% par an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'gen_plan 2014 1.8%'!$E$3:$AP$3</c:f>
              <c:numCache>
                <c:formatCode>0</c:formatCode>
                <c:ptCount val="3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</c:numCache>
            </c:numRef>
          </c:cat>
          <c:val>
            <c:numRef>
              <c:f>'gen_plan 2014 1.8%'!$E$20:$AK$20</c:f>
              <c:numCache>
                <c:formatCode>#,##0.00\ "€"</c:formatCode>
                <c:ptCount val="33"/>
                <c:pt idx="0">
                  <c:v>283.70591999999999</c:v>
                </c:pt>
                <c:pt idx="1">
                  <c:v>319.16915999999998</c:v>
                </c:pt>
                <c:pt idx="2">
                  <c:v>361.99439999999998</c:v>
                </c:pt>
                <c:pt idx="3">
                  <c:v>441.26082000000002</c:v>
                </c:pt>
                <c:pt idx="4">
                  <c:v>481.37543999999997</c:v>
                </c:pt>
                <c:pt idx="5">
                  <c:v>532.31489999999997</c:v>
                </c:pt>
                <c:pt idx="6">
                  <c:v>573.26219999999989</c:v>
                </c:pt>
                <c:pt idx="7">
                  <c:v>626.95619999999997</c:v>
                </c:pt>
                <c:pt idx="8">
                  <c:v>668.7532799999999</c:v>
                </c:pt>
                <c:pt idx="9">
                  <c:v>771.40151999999989</c:v>
                </c:pt>
                <c:pt idx="10">
                  <c:v>816.77807999999993</c:v>
                </c:pt>
                <c:pt idx="11">
                  <c:v>880.04466000000002</c:v>
                </c:pt>
                <c:pt idx="12">
                  <c:v>926.36279999999999</c:v>
                </c:pt>
                <c:pt idx="13">
                  <c:v>992.87369999999999</c:v>
                </c:pt>
                <c:pt idx="14">
                  <c:v>1040.1533999999999</c:v>
                </c:pt>
                <c:pt idx="15">
                  <c:v>1110.0002399999998</c:v>
                </c:pt>
                <c:pt idx="16">
                  <c:v>1158.2611199999999</c:v>
                </c:pt>
                <c:pt idx="17">
                  <c:v>1231.56</c:v>
                </c:pt>
                <c:pt idx="18">
                  <c:v>1280.8224</c:v>
                </c:pt>
                <c:pt idx="19">
                  <c:v>1357.6895999999999</c:v>
                </c:pt>
                <c:pt idx="20">
                  <c:v>1407.9743999999998</c:v>
                </c:pt>
                <c:pt idx="21">
                  <c:v>1488.52998</c:v>
                </c:pt>
                <c:pt idx="22">
                  <c:v>1539.8586</c:v>
                </c:pt>
                <c:pt idx="23">
                  <c:v>1591.18722</c:v>
                </c:pt>
                <c:pt idx="24">
                  <c:v>1642.51584</c:v>
                </c:pt>
                <c:pt idx="25">
                  <c:v>1693.84446</c:v>
                </c:pt>
                <c:pt idx="26">
                  <c:v>1745.17308</c:v>
                </c:pt>
                <c:pt idx="27">
                  <c:v>1796.5017</c:v>
                </c:pt>
                <c:pt idx="28">
                  <c:v>1847.83032</c:v>
                </c:pt>
                <c:pt idx="29">
                  <c:v>1899.15894</c:v>
                </c:pt>
                <c:pt idx="30">
                  <c:v>1950.48756</c:v>
                </c:pt>
                <c:pt idx="31">
                  <c:v>2001.81618</c:v>
                </c:pt>
                <c:pt idx="32">
                  <c:v>2053.1448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39-45F9-B0F2-E42301E10661}"/>
            </c:ext>
          </c:extLst>
        </c:ser>
        <c:ser>
          <c:idx val="3"/>
          <c:order val="3"/>
          <c:tx>
            <c:strRef>
              <c:f>'gen_plan 2014 1.8%'!$D$21</c:f>
              <c:strCache>
                <c:ptCount val="1"/>
                <c:pt idx="0">
                  <c:v>plafond 70% du dernier traitement de base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'gen_plan 2014 1.8%'!$E$3:$AP$3</c:f>
              <c:numCache>
                <c:formatCode>0</c:formatCode>
                <c:ptCount val="3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</c:numCache>
            </c:numRef>
          </c:cat>
          <c:val>
            <c:numRef>
              <c:f>'gen_plan 2014 1.8%'!$E$21:$AK$21</c:f>
              <c:numCache>
                <c:formatCode>#,##0.00\ "€"</c:formatCode>
                <c:ptCount val="33"/>
                <c:pt idx="0">
                  <c:v>1379.126</c:v>
                </c:pt>
                <c:pt idx="1">
                  <c:v>1379.126</c:v>
                </c:pt>
                <c:pt idx="2">
                  <c:v>1407.7559999999999</c:v>
                </c:pt>
                <c:pt idx="3">
                  <c:v>1560.0129999999999</c:v>
                </c:pt>
                <c:pt idx="4">
                  <c:v>1560.0129999999999</c:v>
                </c:pt>
                <c:pt idx="5">
                  <c:v>1592.3949999999998</c:v>
                </c:pt>
                <c:pt idx="6">
                  <c:v>1592.3949999999998</c:v>
                </c:pt>
                <c:pt idx="7">
                  <c:v>1625.4419999999998</c:v>
                </c:pt>
                <c:pt idx="8">
                  <c:v>1625.4419999999998</c:v>
                </c:pt>
                <c:pt idx="9">
                  <c:v>1764.644</c:v>
                </c:pt>
                <c:pt idx="10">
                  <c:v>1764.644</c:v>
                </c:pt>
                <c:pt idx="11">
                  <c:v>1801.261</c:v>
                </c:pt>
                <c:pt idx="12">
                  <c:v>1801.261</c:v>
                </c:pt>
                <c:pt idx="13">
                  <c:v>1838.655</c:v>
                </c:pt>
                <c:pt idx="14">
                  <c:v>1838.655</c:v>
                </c:pt>
                <c:pt idx="15">
                  <c:v>1876.8119999999997</c:v>
                </c:pt>
                <c:pt idx="16">
                  <c:v>1876.8119999999997</c:v>
                </c:pt>
                <c:pt idx="17">
                  <c:v>1915.76</c:v>
                </c:pt>
                <c:pt idx="18">
                  <c:v>1915.76</c:v>
                </c:pt>
                <c:pt idx="19">
                  <c:v>1955.5199999999998</c:v>
                </c:pt>
                <c:pt idx="20">
                  <c:v>1955.5199999999998</c:v>
                </c:pt>
                <c:pt idx="21">
                  <c:v>1996.1130000000001</c:v>
                </c:pt>
                <c:pt idx="22">
                  <c:v>1996.1130000000001</c:v>
                </c:pt>
                <c:pt idx="23">
                  <c:v>1996.1130000000001</c:v>
                </c:pt>
                <c:pt idx="24">
                  <c:v>1996.1130000000001</c:v>
                </c:pt>
                <c:pt idx="25">
                  <c:v>1996.1130000000001</c:v>
                </c:pt>
                <c:pt idx="26">
                  <c:v>1996.1130000000001</c:v>
                </c:pt>
                <c:pt idx="27">
                  <c:v>1996.1130000000001</c:v>
                </c:pt>
                <c:pt idx="28">
                  <c:v>1996.1130000000001</c:v>
                </c:pt>
                <c:pt idx="29">
                  <c:v>1996.1130000000001</c:v>
                </c:pt>
                <c:pt idx="30">
                  <c:v>1996.1130000000001</c:v>
                </c:pt>
                <c:pt idx="31">
                  <c:v>1996.1130000000001</c:v>
                </c:pt>
                <c:pt idx="32">
                  <c:v>1996.1130000000001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039-45F9-B0F2-E42301E106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2396728"/>
        <c:axId val="1"/>
      </c:lineChart>
      <c:catAx>
        <c:axId val="212396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2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\€" sourceLinked="0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23967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0.76060233169110669"/>
          <c:y val="0.10136817046757926"/>
          <c:w val="0.20907352246335287"/>
          <c:h val="0.85570127010293806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400"/>
              <a:t>Agents</a:t>
            </a:r>
            <a:r>
              <a:rPr lang="fr-FR" sz="2400" baseline="0"/>
              <a:t> contractuels - GF I </a:t>
            </a:r>
            <a:r>
              <a:rPr lang="fr-FR" sz="1400" baseline="0"/>
              <a:t>/ 1,9% - </a:t>
            </a:r>
            <a:r>
              <a:rPr lang="fr-FR" sz="1400" baseline="0">
                <a:solidFill>
                  <a:srgbClr val="0070C0"/>
                </a:solidFill>
              </a:rPr>
              <a:t>Transfert 16 annuités</a:t>
            </a:r>
            <a:endParaRPr lang="fr-FR" sz="1600">
              <a:solidFill>
                <a:srgbClr val="0070C0"/>
              </a:solidFill>
            </a:endParaRPr>
          </a:p>
        </c:rich>
      </c:tx>
      <c:layout>
        <c:manualLayout>
          <c:xMode val="edge"/>
          <c:yMode val="edge"/>
          <c:x val="8.3706718045606338E-2"/>
          <c:y val="1.254658454636193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3017844888317909E-2"/>
          <c:y val="9.383736133604878E-2"/>
          <c:w val="0.60916233466217518"/>
          <c:h val="0.85826498618586711"/>
        </c:manualLayout>
      </c:layout>
      <c:lineChart>
        <c:grouping val="standard"/>
        <c:varyColors val="0"/>
        <c:ser>
          <c:idx val="0"/>
          <c:order val="0"/>
          <c:tx>
            <c:strRef>
              <c:f>'gen_plan 2014 1.9%'!$D$25</c:f>
              <c:strCache>
                <c:ptCount val="1"/>
                <c:pt idx="0">
                  <c:v>minimum vital (4% du TB d'un AST1/1 par année de service, plafonné à la ligne noire)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'gen_plan 2014 1.9%'!$E$3:$X$3</c:f>
              <c:numCache>
                <c:formatCode>0</c:formatCode>
                <c:ptCount val="2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</c:numCache>
            </c:numRef>
          </c:cat>
          <c:val>
            <c:numRef>
              <c:f>'gen_plan 2014 1.9%'!$E$25:$W$25</c:f>
              <c:numCache>
                <c:formatCode>#,##0.00\ "€"</c:formatCode>
                <c:ptCount val="19"/>
                <c:pt idx="0">
                  <c:v>0</c:v>
                </c:pt>
                <c:pt idx="1">
                  <c:v>107.01600000000001</c:v>
                </c:pt>
                <c:pt idx="2">
                  <c:v>214.03200000000001</c:v>
                </c:pt>
                <c:pt idx="3">
                  <c:v>321.048</c:v>
                </c:pt>
                <c:pt idx="4">
                  <c:v>428.06400000000002</c:v>
                </c:pt>
                <c:pt idx="5">
                  <c:v>535.08000000000004</c:v>
                </c:pt>
                <c:pt idx="6">
                  <c:v>642.096</c:v>
                </c:pt>
                <c:pt idx="7">
                  <c:v>749.11200000000008</c:v>
                </c:pt>
                <c:pt idx="8">
                  <c:v>856.12800000000004</c:v>
                </c:pt>
                <c:pt idx="9">
                  <c:v>963.14400000000001</c:v>
                </c:pt>
                <c:pt idx="10">
                  <c:v>1070.1600000000001</c:v>
                </c:pt>
                <c:pt idx="11">
                  <c:v>1177.1760000000002</c:v>
                </c:pt>
                <c:pt idx="12">
                  <c:v>1284.192</c:v>
                </c:pt>
                <c:pt idx="13">
                  <c:v>1391.2080000000001</c:v>
                </c:pt>
                <c:pt idx="14">
                  <c:v>1498.2240000000002</c:v>
                </c:pt>
                <c:pt idx="15">
                  <c:v>1605.24</c:v>
                </c:pt>
                <c:pt idx="16">
                  <c:v>1712.2560000000001</c:v>
                </c:pt>
                <c:pt idx="17">
                  <c:v>1819.2720000000002</c:v>
                </c:pt>
                <c:pt idx="18">
                  <c:v>1926.288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2C-446A-A528-23F58EA14C4B}"/>
            </c:ext>
          </c:extLst>
        </c:ser>
        <c:ser>
          <c:idx val="1"/>
          <c:order val="1"/>
          <c:tx>
            <c:strRef>
              <c:f>'gen_plan 2014 1.9%'!$D$26</c:f>
              <c:strCache>
                <c:ptCount val="1"/>
                <c:pt idx="0">
                  <c:v>droits cumulés (sans transfert) à un taux de 1,9% par an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'gen_plan 2014 1.9%'!$E$3:$X$3</c:f>
              <c:numCache>
                <c:formatCode>0</c:formatCode>
                <c:ptCount val="2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</c:numCache>
            </c:numRef>
          </c:cat>
          <c:val>
            <c:numRef>
              <c:f>'gen_plan 2014 1.9%'!$E$26:$W$26</c:f>
              <c:numCache>
                <c:formatCode>#,##0.00\ "€"</c:formatCode>
                <c:ptCount val="19"/>
                <c:pt idx="0">
                  <c:v>0</c:v>
                </c:pt>
                <c:pt idx="1">
                  <c:v>37.433419999999998</c:v>
                </c:pt>
                <c:pt idx="2">
                  <c:v>76.421039999999991</c:v>
                </c:pt>
                <c:pt idx="3">
                  <c:v>127.02963000000001</c:v>
                </c:pt>
                <c:pt idx="4">
                  <c:v>169.37284</c:v>
                </c:pt>
                <c:pt idx="5">
                  <c:v>216.11075</c:v>
                </c:pt>
                <c:pt idx="6">
                  <c:v>259.33289999999994</c:v>
                </c:pt>
                <c:pt idx="7">
                  <c:v>308.83398</c:v>
                </c:pt>
                <c:pt idx="8">
                  <c:v>352.95311999999996</c:v>
                </c:pt>
                <c:pt idx="9">
                  <c:v>431.07731999999999</c:v>
                </c:pt>
                <c:pt idx="10">
                  <c:v>478.97480000000002</c:v>
                </c:pt>
                <c:pt idx="11">
                  <c:v>537.80507</c:v>
                </c:pt>
                <c:pt idx="12">
                  <c:v>586.69644000000005</c:v>
                </c:pt>
                <c:pt idx="13">
                  <c:v>648.78255000000001</c:v>
                </c:pt>
                <c:pt idx="14">
                  <c:v>698.6889000000001</c:v>
                </c:pt>
                <c:pt idx="15">
                  <c:v>764.13059999999996</c:v>
                </c:pt>
                <c:pt idx="16">
                  <c:v>815.07263999999998</c:v>
                </c:pt>
                <c:pt idx="17">
                  <c:v>883.9864</c:v>
                </c:pt>
                <c:pt idx="18">
                  <c:v>935.98559999999998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2C-446A-A528-23F58EA14C4B}"/>
            </c:ext>
          </c:extLst>
        </c:ser>
        <c:ser>
          <c:idx val="2"/>
          <c:order val="2"/>
          <c:tx>
            <c:strRef>
              <c:f>'gen_plan 2014 1.9%'!$D$27</c:f>
              <c:strCache>
                <c:ptCount val="1"/>
                <c:pt idx="0">
                  <c:v>droits cumulés (avec bonification de 16 annuités) à un taux de 1,9% par an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'gen_plan 2014 1.9%'!$E$3:$X$3</c:f>
              <c:numCache>
                <c:formatCode>0</c:formatCode>
                <c:ptCount val="2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</c:numCache>
            </c:numRef>
          </c:cat>
          <c:val>
            <c:numRef>
              <c:f>'gen_plan 2014 1.9%'!$E$27:$W$27</c:f>
              <c:numCache>
                <c:formatCode>#,##0.00\ "€"</c:formatCode>
                <c:ptCount val="19"/>
                <c:pt idx="0">
                  <c:v>598.93471999999997</c:v>
                </c:pt>
                <c:pt idx="1">
                  <c:v>636.36813999999993</c:v>
                </c:pt>
                <c:pt idx="2">
                  <c:v>687.78935999999999</c:v>
                </c:pt>
                <c:pt idx="3">
                  <c:v>804.5209900000001</c:v>
                </c:pt>
                <c:pt idx="4">
                  <c:v>846.86419999999998</c:v>
                </c:pt>
                <c:pt idx="5">
                  <c:v>907.66514999999993</c:v>
                </c:pt>
                <c:pt idx="6">
                  <c:v>950.88729999999987</c:v>
                </c:pt>
                <c:pt idx="7">
                  <c:v>1014.7402199999999</c:v>
                </c:pt>
                <c:pt idx="8">
                  <c:v>1058.8593599999999</c:v>
                </c:pt>
                <c:pt idx="9">
                  <c:v>1197.4369999999999</c:v>
                </c:pt>
                <c:pt idx="10">
                  <c:v>1245.33448</c:v>
                </c:pt>
                <c:pt idx="11">
                  <c:v>1320.06699</c:v>
                </c:pt>
                <c:pt idx="12">
                  <c:v>1368.9583600000001</c:v>
                </c:pt>
                <c:pt idx="13">
                  <c:v>1447.2841500000002</c:v>
                </c:pt>
                <c:pt idx="14">
                  <c:v>1497.1904999999999</c:v>
                </c:pt>
                <c:pt idx="15">
                  <c:v>1579.2032399999998</c:v>
                </c:pt>
                <c:pt idx="16">
                  <c:v>1630.14528</c:v>
                </c:pt>
                <c:pt idx="17">
                  <c:v>1715.9736</c:v>
                </c:pt>
                <c:pt idx="18">
                  <c:v>1767.9728000000002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2C-446A-A528-23F58EA14C4B}"/>
            </c:ext>
          </c:extLst>
        </c:ser>
        <c:ser>
          <c:idx val="3"/>
          <c:order val="3"/>
          <c:tx>
            <c:strRef>
              <c:f>'gen_plan 2014 1.9%'!$D$28</c:f>
              <c:strCache>
                <c:ptCount val="1"/>
                <c:pt idx="0">
                  <c:v>plafond 70% du dernier traitement de base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'gen_plan 2014 1.9%'!$E$3:$X$3</c:f>
              <c:numCache>
                <c:formatCode>0</c:formatCode>
                <c:ptCount val="2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</c:numCache>
            </c:numRef>
          </c:cat>
          <c:val>
            <c:numRef>
              <c:f>'gen_plan 2014 1.9%'!$E$28:$W$28</c:f>
              <c:numCache>
                <c:formatCode>#,##0.00\ "€"</c:formatCode>
                <c:ptCount val="19"/>
                <c:pt idx="0">
                  <c:v>1379.126</c:v>
                </c:pt>
                <c:pt idx="1">
                  <c:v>1379.126</c:v>
                </c:pt>
                <c:pt idx="2">
                  <c:v>1407.7559999999999</c:v>
                </c:pt>
                <c:pt idx="3">
                  <c:v>1560.0129999999999</c:v>
                </c:pt>
                <c:pt idx="4">
                  <c:v>1560.0129999999999</c:v>
                </c:pt>
                <c:pt idx="5">
                  <c:v>1592.3949999999998</c:v>
                </c:pt>
                <c:pt idx="6">
                  <c:v>1592.3949999999998</c:v>
                </c:pt>
                <c:pt idx="7">
                  <c:v>1625.4419999999998</c:v>
                </c:pt>
                <c:pt idx="8">
                  <c:v>1625.4419999999998</c:v>
                </c:pt>
                <c:pt idx="9">
                  <c:v>1764.644</c:v>
                </c:pt>
                <c:pt idx="10">
                  <c:v>1764.644</c:v>
                </c:pt>
                <c:pt idx="11">
                  <c:v>1801.261</c:v>
                </c:pt>
                <c:pt idx="12">
                  <c:v>1801.261</c:v>
                </c:pt>
                <c:pt idx="13">
                  <c:v>1838.655</c:v>
                </c:pt>
                <c:pt idx="14">
                  <c:v>1838.655</c:v>
                </c:pt>
                <c:pt idx="15">
                  <c:v>1876.8119999999997</c:v>
                </c:pt>
                <c:pt idx="16">
                  <c:v>1876.8119999999997</c:v>
                </c:pt>
                <c:pt idx="17">
                  <c:v>1915.76</c:v>
                </c:pt>
                <c:pt idx="18">
                  <c:v>1915.76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32C-446A-A528-23F58EA14C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174896"/>
        <c:axId val="1"/>
      </c:lineChart>
      <c:catAx>
        <c:axId val="213174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\€" sourceLinked="0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31748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0.74407016354947209"/>
          <c:y val="0.10129747346101273"/>
          <c:w val="0.24490288303821217"/>
          <c:h val="0.8292415187949244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400"/>
              <a:t>Agents</a:t>
            </a:r>
            <a:r>
              <a:rPr lang="fr-FR" sz="2400" baseline="0"/>
              <a:t> contactuels GF I </a:t>
            </a:r>
            <a:r>
              <a:rPr lang="fr-FR" baseline="0"/>
              <a:t>/ 1,8% - </a:t>
            </a:r>
            <a:r>
              <a:rPr lang="fr-FR" baseline="0">
                <a:solidFill>
                  <a:srgbClr val="0070C0"/>
                </a:solidFill>
              </a:rPr>
              <a:t>Transfert 16 annuités</a:t>
            </a:r>
            <a:r>
              <a:rPr lang="fr-FR" baseline="0"/>
              <a:t> </a:t>
            </a:r>
            <a:endParaRPr lang="fr-FR"/>
          </a:p>
        </c:rich>
      </c:tx>
      <c:layout>
        <c:manualLayout>
          <c:xMode val="edge"/>
          <c:yMode val="edge"/>
          <c:x val="8.6838790017010725E-2"/>
          <c:y val="2.092249073850296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2933490711893442E-2"/>
          <c:y val="0.10653333737109594"/>
          <c:w val="0.60109748950755038"/>
          <c:h val="0.81745934076361815"/>
        </c:manualLayout>
      </c:layout>
      <c:lineChart>
        <c:grouping val="standard"/>
        <c:varyColors val="0"/>
        <c:ser>
          <c:idx val="0"/>
          <c:order val="0"/>
          <c:tx>
            <c:strRef>
              <c:f>'gen_plan 2014 1.8%'!$D$25</c:f>
              <c:strCache>
                <c:ptCount val="1"/>
                <c:pt idx="0">
                  <c:v>minimum vital (4% du TB d'un AST1/1 par année de service, plafonné à la ligne noire)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'gen_plan 2014 1.8%'!$E$3:$Y$3</c:f>
              <c:numCache>
                <c:formatCode>0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cat>
          <c:val>
            <c:numRef>
              <c:f>'gen_plan 2014 1.8%'!$E$25:$W$25</c:f>
              <c:numCache>
                <c:formatCode>#,##0.00\ "€"</c:formatCode>
                <c:ptCount val="19"/>
                <c:pt idx="0">
                  <c:v>0</c:v>
                </c:pt>
                <c:pt idx="1">
                  <c:v>113.2008</c:v>
                </c:pt>
                <c:pt idx="2">
                  <c:v>226.4016</c:v>
                </c:pt>
                <c:pt idx="3">
                  <c:v>339.60239999999999</c:v>
                </c:pt>
                <c:pt idx="4">
                  <c:v>452.8032</c:v>
                </c:pt>
                <c:pt idx="5">
                  <c:v>566.00400000000002</c:v>
                </c:pt>
                <c:pt idx="6">
                  <c:v>679.20479999999998</c:v>
                </c:pt>
                <c:pt idx="7">
                  <c:v>792.40560000000005</c:v>
                </c:pt>
                <c:pt idx="8">
                  <c:v>905.60640000000001</c:v>
                </c:pt>
                <c:pt idx="9">
                  <c:v>1018.8072</c:v>
                </c:pt>
                <c:pt idx="10">
                  <c:v>1132.008</c:v>
                </c:pt>
                <c:pt idx="11">
                  <c:v>1245.2088000000001</c:v>
                </c:pt>
                <c:pt idx="12">
                  <c:v>1358.4096</c:v>
                </c:pt>
                <c:pt idx="13">
                  <c:v>1471.6104</c:v>
                </c:pt>
                <c:pt idx="14">
                  <c:v>1584.8112000000001</c:v>
                </c:pt>
                <c:pt idx="15">
                  <c:v>1698.0119999999999</c:v>
                </c:pt>
                <c:pt idx="16">
                  <c:v>1811.2128</c:v>
                </c:pt>
                <c:pt idx="17">
                  <c:v>1924.4136000000001</c:v>
                </c:pt>
                <c:pt idx="18">
                  <c:v>2037.6143999999999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B6-4572-9A73-F6BD1B80800D}"/>
            </c:ext>
          </c:extLst>
        </c:ser>
        <c:ser>
          <c:idx val="1"/>
          <c:order val="1"/>
          <c:tx>
            <c:strRef>
              <c:f>'gen_plan 2014 1.8%'!$D$26</c:f>
              <c:strCache>
                <c:ptCount val="1"/>
                <c:pt idx="0">
                  <c:v>droits cumulés (sans transfert) à un taux de 1,8% par an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'gen_plan 2014 1.8%'!$E$3:$Y$3</c:f>
              <c:numCache>
                <c:formatCode>0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cat>
          <c:val>
            <c:numRef>
              <c:f>'gen_plan 2014 1.8%'!$E$26:$W$26</c:f>
              <c:numCache>
                <c:formatCode>#,##0.00\ "€"</c:formatCode>
                <c:ptCount val="19"/>
                <c:pt idx="0">
                  <c:v>0</c:v>
                </c:pt>
                <c:pt idx="1">
                  <c:v>35.463239999999999</c:v>
                </c:pt>
                <c:pt idx="2">
                  <c:v>72.398879999999991</c:v>
                </c:pt>
                <c:pt idx="3">
                  <c:v>120.34385999999999</c:v>
                </c:pt>
                <c:pt idx="4">
                  <c:v>160.45848000000001</c:v>
                </c:pt>
                <c:pt idx="5">
                  <c:v>204.73649999999998</c:v>
                </c:pt>
                <c:pt idx="6">
                  <c:v>245.68379999999996</c:v>
                </c:pt>
                <c:pt idx="7">
                  <c:v>292.57955999999996</c:v>
                </c:pt>
                <c:pt idx="8">
                  <c:v>334.37663999999995</c:v>
                </c:pt>
                <c:pt idx="9">
                  <c:v>408.38903999999997</c:v>
                </c:pt>
                <c:pt idx="10">
                  <c:v>453.76560000000001</c:v>
                </c:pt>
                <c:pt idx="11">
                  <c:v>509.49953999999997</c:v>
                </c:pt>
                <c:pt idx="12">
                  <c:v>555.81768</c:v>
                </c:pt>
                <c:pt idx="13">
                  <c:v>614.63610000000006</c:v>
                </c:pt>
                <c:pt idx="14">
                  <c:v>661.91579999999988</c:v>
                </c:pt>
                <c:pt idx="15">
                  <c:v>723.91319999999985</c:v>
                </c:pt>
                <c:pt idx="16">
                  <c:v>772.17407999999989</c:v>
                </c:pt>
                <c:pt idx="17">
                  <c:v>837.46080000000006</c:v>
                </c:pt>
                <c:pt idx="18">
                  <c:v>886.72319999999991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B6-4572-9A73-F6BD1B80800D}"/>
            </c:ext>
          </c:extLst>
        </c:ser>
        <c:ser>
          <c:idx val="2"/>
          <c:order val="2"/>
          <c:tx>
            <c:strRef>
              <c:f>'gen_plan 2014 1.8%'!$D$27</c:f>
              <c:strCache>
                <c:ptCount val="1"/>
                <c:pt idx="0">
                  <c:v>droits cumulés (annuités, y compris celles provenant du transfert) à un taux de 1,8% par an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'gen_plan 2014 1.8%'!$E$3:$Y$3</c:f>
              <c:numCache>
                <c:formatCode>0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cat>
          <c:val>
            <c:numRef>
              <c:f>'gen_plan 2014 1.8%'!$E$27:$W$27</c:f>
              <c:numCache>
                <c:formatCode>#,##0.00\ "€"</c:formatCode>
                <c:ptCount val="19"/>
                <c:pt idx="0">
                  <c:v>567.41183999999998</c:v>
                </c:pt>
                <c:pt idx="1">
                  <c:v>602.87507999999991</c:v>
                </c:pt>
                <c:pt idx="2">
                  <c:v>651.58992000000001</c:v>
                </c:pt>
                <c:pt idx="3">
                  <c:v>762.1777800000001</c:v>
                </c:pt>
                <c:pt idx="4">
                  <c:v>802.29240000000004</c:v>
                </c:pt>
                <c:pt idx="5">
                  <c:v>859.89329999999995</c:v>
                </c:pt>
                <c:pt idx="6">
                  <c:v>900.84059999999988</c:v>
                </c:pt>
                <c:pt idx="7">
                  <c:v>961.33283999999992</c:v>
                </c:pt>
                <c:pt idx="8">
                  <c:v>1003.12992</c:v>
                </c:pt>
                <c:pt idx="9">
                  <c:v>1134.414</c:v>
                </c:pt>
                <c:pt idx="10">
                  <c:v>1179.7905599999999</c:v>
                </c:pt>
                <c:pt idx="11">
                  <c:v>1250.58978</c:v>
                </c:pt>
                <c:pt idx="12">
                  <c:v>1296.9079199999999</c:v>
                </c:pt>
                <c:pt idx="13">
                  <c:v>1371.1113</c:v>
                </c:pt>
                <c:pt idx="14">
                  <c:v>1418.3909999999998</c:v>
                </c:pt>
                <c:pt idx="15">
                  <c:v>1496.0872799999997</c:v>
                </c:pt>
                <c:pt idx="16">
                  <c:v>1544.3481599999998</c:v>
                </c:pt>
                <c:pt idx="17">
                  <c:v>1625.6592000000001</c:v>
                </c:pt>
                <c:pt idx="18">
                  <c:v>1674.9216000000001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BB6-4572-9A73-F6BD1B80800D}"/>
            </c:ext>
          </c:extLst>
        </c:ser>
        <c:ser>
          <c:idx val="3"/>
          <c:order val="3"/>
          <c:tx>
            <c:strRef>
              <c:f>'gen_plan 2014 1.8%'!$D$28</c:f>
              <c:strCache>
                <c:ptCount val="1"/>
                <c:pt idx="0">
                  <c:v>plafond 70% du dernier traitement de base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'gen_plan 2014 1.8%'!$E$3:$Y$3</c:f>
              <c:numCache>
                <c:formatCode>0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cat>
          <c:val>
            <c:numRef>
              <c:f>'gen_plan 2014 1.8%'!$E$28:$W$28</c:f>
              <c:numCache>
                <c:formatCode>#,##0.00\ "€"</c:formatCode>
                <c:ptCount val="19"/>
                <c:pt idx="0">
                  <c:v>1379.126</c:v>
                </c:pt>
                <c:pt idx="1">
                  <c:v>1379.126</c:v>
                </c:pt>
                <c:pt idx="2">
                  <c:v>1407.7559999999999</c:v>
                </c:pt>
                <c:pt idx="3">
                  <c:v>1560.0129999999999</c:v>
                </c:pt>
                <c:pt idx="4">
                  <c:v>1560.0129999999999</c:v>
                </c:pt>
                <c:pt idx="5">
                  <c:v>1592.3949999999998</c:v>
                </c:pt>
                <c:pt idx="6">
                  <c:v>1592.3949999999998</c:v>
                </c:pt>
                <c:pt idx="7">
                  <c:v>1625.4419999999998</c:v>
                </c:pt>
                <c:pt idx="8">
                  <c:v>1625.4419999999998</c:v>
                </c:pt>
                <c:pt idx="9">
                  <c:v>1764.644</c:v>
                </c:pt>
                <c:pt idx="10">
                  <c:v>1764.644</c:v>
                </c:pt>
                <c:pt idx="11">
                  <c:v>1801.261</c:v>
                </c:pt>
                <c:pt idx="12">
                  <c:v>1801.261</c:v>
                </c:pt>
                <c:pt idx="13">
                  <c:v>1838.655</c:v>
                </c:pt>
                <c:pt idx="14">
                  <c:v>1838.655</c:v>
                </c:pt>
                <c:pt idx="15">
                  <c:v>1876.8119999999997</c:v>
                </c:pt>
                <c:pt idx="16">
                  <c:v>1876.8119999999997</c:v>
                </c:pt>
                <c:pt idx="17">
                  <c:v>1915.76</c:v>
                </c:pt>
                <c:pt idx="18">
                  <c:v>1915.76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BB6-4572-9A73-F6BD1B8080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2826464"/>
        <c:axId val="1"/>
      </c:lineChart>
      <c:catAx>
        <c:axId val="212826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\€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28264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0.7510172274093021"/>
          <c:y val="0.1047582063071039"/>
          <c:w val="0.24070083455198465"/>
          <c:h val="0.883442738885613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37EA-A1A5-49AC-9A3A-0F4DEDD60A58}" type="datetimeFigureOut">
              <a:rPr lang="fr-FR" smtClean="0"/>
              <a:t>07/11/2016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5F17-FED3-4ECB-8367-40CA36DF5D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27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37EA-A1A5-49AC-9A3A-0F4DEDD60A58}" type="datetimeFigureOut">
              <a:rPr lang="fr-FR" smtClean="0"/>
              <a:t>07/11/2016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5F17-FED3-4ECB-8367-40CA36DF5D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12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37EA-A1A5-49AC-9A3A-0F4DEDD60A58}" type="datetimeFigureOut">
              <a:rPr lang="fr-FR" smtClean="0"/>
              <a:t>07/11/2016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5F17-FED3-4ECB-8367-40CA36DF5D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37EA-A1A5-49AC-9A3A-0F4DEDD60A58}" type="datetimeFigureOut">
              <a:rPr lang="fr-FR" smtClean="0"/>
              <a:t>07/11/2016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5F17-FED3-4ECB-8367-40CA36DF5D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97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37EA-A1A5-49AC-9A3A-0F4DEDD60A58}" type="datetimeFigureOut">
              <a:rPr lang="fr-FR" smtClean="0"/>
              <a:t>07/11/2016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5F17-FED3-4ECB-8367-40CA36DF5D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7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37EA-A1A5-49AC-9A3A-0F4DEDD60A58}" type="datetimeFigureOut">
              <a:rPr lang="fr-FR" smtClean="0"/>
              <a:t>07/11/2016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5F17-FED3-4ECB-8367-40CA36DF5D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97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37EA-A1A5-49AC-9A3A-0F4DEDD60A58}" type="datetimeFigureOut">
              <a:rPr lang="fr-FR" smtClean="0"/>
              <a:t>07/11/2016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5F17-FED3-4ECB-8367-40CA36DF5D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47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37EA-A1A5-49AC-9A3A-0F4DEDD60A58}" type="datetimeFigureOut">
              <a:rPr lang="fr-FR" smtClean="0"/>
              <a:t>07/11/2016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5F17-FED3-4ECB-8367-40CA36DF5D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62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37EA-A1A5-49AC-9A3A-0F4DEDD60A58}" type="datetimeFigureOut">
              <a:rPr lang="fr-FR" smtClean="0"/>
              <a:t>07/11/2016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5F17-FED3-4ECB-8367-40CA36DF5D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98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37EA-A1A5-49AC-9A3A-0F4DEDD60A58}" type="datetimeFigureOut">
              <a:rPr lang="fr-FR" smtClean="0"/>
              <a:t>07/11/2016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5F17-FED3-4ECB-8367-40CA36DF5D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94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37EA-A1A5-49AC-9A3A-0F4DEDD60A58}" type="datetimeFigureOut">
              <a:rPr lang="fr-FR" smtClean="0"/>
              <a:t>07/11/2016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5F17-FED3-4ECB-8367-40CA36DF5D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99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E37EA-A1A5-49AC-9A3A-0F4DEDD60A58}" type="datetimeFigureOut">
              <a:rPr lang="fr-FR" smtClean="0"/>
              <a:t>07/11/2016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A5F17-FED3-4ECB-8367-40CA36DF5D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425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psu-cj.l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5949" y="54610"/>
            <a:ext cx="5267401" cy="532836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r-FR" dirty="0"/>
            </a:br>
            <a:endParaRPr lang="fr-F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27175"/>
          </a:xfrm>
        </p:spPr>
        <p:txBody>
          <a:bodyPr>
            <a:normAutofit/>
          </a:bodyPr>
          <a:lstStyle/>
          <a:p>
            <a:pPr algn="ctr"/>
            <a:r>
              <a:rPr lang="fr-FR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DROITS À PENSION: TRANSFÉRER OU PAS ? </a:t>
            </a:r>
          </a:p>
          <a:p>
            <a:pPr algn="ctr"/>
            <a:r>
              <a:rPr lang="fr-FR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L’EFFET CROISSANT DU MINIMUM VITAL</a:t>
            </a:r>
            <a:endParaRPr lang="fr-FR" sz="4400" dirty="0"/>
          </a:p>
        </p:txBody>
      </p:sp>
      <p:pic>
        <p:nvPicPr>
          <p:cNvPr id="8" name="Picture 7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950" y="1664994"/>
            <a:ext cx="5168236" cy="233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432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5F21FD0-693C-4DA8-8370-D249F12865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031119"/>
              </p:ext>
            </p:extLst>
          </p:nvPr>
        </p:nvGraphicFramePr>
        <p:xfrm>
          <a:off x="1441953" y="392317"/>
          <a:ext cx="9308094" cy="6073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0570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B12EA6B-BA39-41F4-ADDF-4A60D4E3F4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300713"/>
              </p:ext>
            </p:extLst>
          </p:nvPr>
        </p:nvGraphicFramePr>
        <p:xfrm>
          <a:off x="1450397" y="393988"/>
          <a:ext cx="9291205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8123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96634" y="629083"/>
            <a:ext cx="82762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Pension</a:t>
            </a:r>
            <a:r>
              <a:rPr lang="en-US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– </a:t>
            </a:r>
            <a:r>
              <a:rPr lang="en-US" sz="3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calcul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“normal” et minimum vital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580730"/>
              </p:ext>
            </p:extLst>
          </p:nvPr>
        </p:nvGraphicFramePr>
        <p:xfrm>
          <a:off x="3899270" y="1593657"/>
          <a:ext cx="3870960" cy="218186"/>
        </p:xfrm>
        <a:graphic>
          <a:graphicData uri="http://schemas.openxmlformats.org/drawingml/2006/table">
            <a:tbl>
              <a:tblPr firstRow="1" firstCol="1" bandRow="1"/>
              <a:tblGrid>
                <a:gridCol w="3870960">
                  <a:extLst>
                    <a:ext uri="{9D8B030D-6E8A-4147-A177-3AD203B41FA5}">
                      <a16:colId xmlns:a16="http://schemas.microsoft.com/office/drawing/2014/main" val="13227626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Pension = 0,018 x (dernier TB) x (annuités)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879798"/>
                  </a:ext>
                </a:extLst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276932"/>
              </p:ext>
            </p:extLst>
          </p:nvPr>
        </p:nvGraphicFramePr>
        <p:xfrm>
          <a:off x="2716793" y="2078628"/>
          <a:ext cx="6309003" cy="1464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r:id="rId3" imgW="5619859" imgH="1305028" progId="Excel.Sheet.12">
                  <p:embed/>
                </p:oleObj>
              </mc:Choice>
              <mc:Fallback>
                <p:oleObj name="Worksheet" r:id="rId3" imgW="5619859" imgH="130502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6793" y="2078628"/>
                        <a:ext cx="6309003" cy="14649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234901"/>
              </p:ext>
            </p:extLst>
          </p:nvPr>
        </p:nvGraphicFramePr>
        <p:xfrm>
          <a:off x="4102350" y="4016119"/>
          <a:ext cx="3957320" cy="218186"/>
        </p:xfrm>
        <a:graphic>
          <a:graphicData uri="http://schemas.openxmlformats.org/drawingml/2006/table">
            <a:tbl>
              <a:tblPr firstRow="1" firstCol="1" bandRow="1"/>
              <a:tblGrid>
                <a:gridCol w="3957320">
                  <a:extLst>
                    <a:ext uri="{9D8B030D-6E8A-4147-A177-3AD203B41FA5}">
                      <a16:colId xmlns:a16="http://schemas.microsoft.com/office/drawing/2014/main" val="35228749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Pension = (TB AST 1/1) x 0,04 x (années de service)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564939"/>
                  </a:ext>
                </a:extLst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599184"/>
              </p:ext>
            </p:extLst>
          </p:nvPr>
        </p:nvGraphicFramePr>
        <p:xfrm>
          <a:off x="2716793" y="4533652"/>
          <a:ext cx="6309003" cy="1219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Worksheet" r:id="rId5" imgW="5619859" imgH="1085811" progId="Excel.Sheet.12">
                  <p:embed/>
                </p:oleObj>
              </mc:Choice>
              <mc:Fallback>
                <p:oleObj name="Worksheet" r:id="rId5" imgW="5619859" imgH="10858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16793" y="4533652"/>
                        <a:ext cx="6309003" cy="12190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892497" y="3543600"/>
            <a:ext cx="377026" cy="3228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6793" y="5709496"/>
            <a:ext cx="6096000" cy="65594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graphiques sont fondés sur l’hypothèse d’une évolution de carrière ‘normale’.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69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7B3AF61-CEAA-4835-BDF1-353F40BF1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413061"/>
              </p:ext>
            </p:extLst>
          </p:nvPr>
        </p:nvGraphicFramePr>
        <p:xfrm>
          <a:off x="1441738" y="387494"/>
          <a:ext cx="9308523" cy="6083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1144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4B018EE-69D5-4576-A57D-85D6CBED1D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076626"/>
              </p:ext>
            </p:extLst>
          </p:nvPr>
        </p:nvGraphicFramePr>
        <p:xfrm>
          <a:off x="1441738" y="387494"/>
          <a:ext cx="9308523" cy="6083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73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7E6F3E4-7C71-44A4-A7B4-2E071FB8CD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563366"/>
              </p:ext>
            </p:extLst>
          </p:nvPr>
        </p:nvGraphicFramePr>
        <p:xfrm>
          <a:off x="1441738" y="387494"/>
          <a:ext cx="9308523" cy="6083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769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71657AE-1D87-4999-BE2D-583C356A2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502585"/>
              </p:ext>
            </p:extLst>
          </p:nvPr>
        </p:nvGraphicFramePr>
        <p:xfrm>
          <a:off x="1441738" y="387494"/>
          <a:ext cx="9308523" cy="6083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313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1BF84BE-CCF0-4BC8-82ED-03ABFD3189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182221"/>
              </p:ext>
            </p:extLst>
          </p:nvPr>
        </p:nvGraphicFramePr>
        <p:xfrm>
          <a:off x="1441738" y="387494"/>
          <a:ext cx="9308523" cy="6083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720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F33F946-A846-45E7-BEE9-F9085C54FE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8248"/>
              </p:ext>
            </p:extLst>
          </p:nvPr>
        </p:nvGraphicFramePr>
        <p:xfrm>
          <a:off x="1441953" y="392317"/>
          <a:ext cx="9308094" cy="6073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1948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D85E5CB-C99E-40E7-88CF-1953B2FBB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944712"/>
              </p:ext>
            </p:extLst>
          </p:nvPr>
        </p:nvGraphicFramePr>
        <p:xfrm>
          <a:off x="1441953" y="392317"/>
          <a:ext cx="9308094" cy="6073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801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170</Words>
  <Application>Microsoft Office PowerPoint</Application>
  <PresentationFormat>Widescreen</PresentationFormat>
  <Paragraphs>18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Worksheet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Vassilis</dc:creator>
  <cp:lastModifiedBy>Vassilis</cp:lastModifiedBy>
  <cp:revision>18</cp:revision>
  <dcterms:created xsi:type="dcterms:W3CDTF">2016-11-03T23:58:52Z</dcterms:created>
  <dcterms:modified xsi:type="dcterms:W3CDTF">2016-11-07T07:27:06Z</dcterms:modified>
</cp:coreProperties>
</file>