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84" r:id="rId2"/>
    <p:sldId id="256" r:id="rId3"/>
    <p:sldId id="258" r:id="rId4"/>
    <p:sldId id="260" r:id="rId5"/>
    <p:sldId id="259" r:id="rId6"/>
    <p:sldId id="261" r:id="rId7"/>
    <p:sldId id="262" r:id="rId8"/>
    <p:sldId id="264" r:id="rId9"/>
    <p:sldId id="265" r:id="rId10"/>
    <p:sldId id="266" r:id="rId11"/>
    <p:sldId id="267" r:id="rId12"/>
    <p:sldId id="269" r:id="rId13"/>
    <p:sldId id="270" r:id="rId14"/>
    <p:sldId id="272" r:id="rId15"/>
    <p:sldId id="271" r:id="rId16"/>
    <p:sldId id="274" r:id="rId17"/>
    <p:sldId id="275" r:id="rId18"/>
    <p:sldId id="277" r:id="rId19"/>
    <p:sldId id="278" r:id="rId20"/>
    <p:sldId id="281" r:id="rId21"/>
    <p:sldId id="279" r:id="rId22"/>
    <p:sldId id="280" r:id="rId23"/>
    <p:sldId id="282" r:id="rId24"/>
    <p:sldId id="283" r:id="rId25"/>
    <p:sldId id="285" r:id="rId26"/>
  </p:sldIdLst>
  <p:sldSz cx="12192000" cy="6858000"/>
  <p:notesSz cx="6811963" cy="99425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ssilis" initials="V" lastIdx="1" clrIdx="0">
    <p:extLst>
      <p:ext uri="{19B8F6BF-5375-455C-9EA6-DF929625EA0E}">
        <p15:presenceInfo xmlns:p15="http://schemas.microsoft.com/office/powerpoint/2012/main" userId="Vassili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CC99"/>
    <a:srgbClr val="A46FCB"/>
    <a:srgbClr val="B991D7"/>
    <a:srgbClr val="008080"/>
    <a:srgbClr val="339966"/>
    <a:srgbClr val="009900"/>
    <a:srgbClr val="F4EE00"/>
    <a:srgbClr val="CEB3E3"/>
    <a:srgbClr val="F0E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4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800" dirty="0"/>
              <a:t>Budget </a:t>
            </a:r>
            <a:r>
              <a:rPr lang="fr-FR" sz="2400" dirty="0"/>
              <a:t>2018:</a:t>
            </a:r>
            <a:r>
              <a:rPr lang="fr-FR" sz="2800" dirty="0"/>
              <a:t> Dépenses de l’assurance</a:t>
            </a:r>
            <a:r>
              <a:rPr lang="fr-FR" sz="2800" baseline="0" dirty="0"/>
              <a:t> maladie</a:t>
            </a:r>
            <a:endParaRPr lang="fr-FR" sz="2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CEB3E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08F-4D01-AC2F-5BB0CE83F419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608F-4D01-AC2F-5BB0CE83F419}"/>
              </c:ext>
            </c:extLst>
          </c:dPt>
          <c:dPt>
            <c:idx val="2"/>
            <c:bubble3D val="0"/>
            <c:explosion val="2"/>
            <c:spPr>
              <a:gradFill>
                <a:gsLst>
                  <a:gs pos="0">
                    <a:schemeClr val="accent1">
                      <a:hueOff val="0"/>
                      <a:satOff val="0"/>
                      <a:lumOff val="0"/>
                      <a:alphaOff val="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hueOff val="0"/>
                      <a:satOff val="0"/>
                      <a:lumOff val="0"/>
                      <a:alphaOff val="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08F-4D01-AC2F-5BB0CE83F419}"/>
              </c:ext>
            </c:extLst>
          </c:dPt>
          <c:dPt>
            <c:idx val="3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608F-4D01-AC2F-5BB0CE83F419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08F-4D01-AC2F-5BB0CE83F419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08F-4D01-AC2F-5BB0CE83F419}"/>
                </c:ext>
              </c:extLst>
            </c:dLbl>
            <c:dLbl>
              <c:idx val="2"/>
              <c:layout>
                <c:manualLayout>
                  <c:x val="1.1825430788542736E-2"/>
                  <c:y val="-0.305550384732236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08F-4D01-AC2F-5BB0CE83F419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08F-4D01-AC2F-5BB0CE83F4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frais d'administration</c:v>
                </c:pt>
                <c:pt idx="1">
                  <c:v>prestations en espèces (indemnités pécuniaires)</c:v>
                </c:pt>
                <c:pt idx="2">
                  <c:v>soins de santé</c:v>
                </c:pt>
                <c:pt idx="3">
                  <c:v>autres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2.8000000000000001E-2</c:v>
                </c:pt>
                <c:pt idx="1">
                  <c:v>9.6000000000000002E-2</c:v>
                </c:pt>
                <c:pt idx="2">
                  <c:v>0.82899999999999996</c:v>
                </c:pt>
                <c:pt idx="3">
                  <c:v>4.7E-2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8F-4D01-AC2F-5BB0CE83F4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5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800" dirty="0"/>
              <a:t>Budget </a:t>
            </a:r>
            <a:r>
              <a:rPr lang="fr-FR" sz="2400" dirty="0"/>
              <a:t>2018</a:t>
            </a:r>
            <a:r>
              <a:rPr lang="fr-FR" sz="2800" dirty="0"/>
              <a:t> des dépenses soins</a:t>
            </a:r>
            <a:r>
              <a:rPr lang="fr-FR" sz="2800" baseline="0" dirty="0"/>
              <a:t> de santé</a:t>
            </a:r>
            <a:endParaRPr lang="fr-FR" sz="2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/>
              <a:t>Budget </a:t>
            </a:r>
            <a:r>
              <a:rPr lang="en-US" sz="2400" dirty="0"/>
              <a:t>2018</a:t>
            </a:r>
            <a:r>
              <a:rPr lang="en-US" sz="2800" dirty="0"/>
              <a:t> :</a:t>
            </a:r>
            <a:r>
              <a:rPr lang="fr-FR" sz="2800" noProof="0" dirty="0"/>
              <a:t> Dépenses pour soins de santé</a:t>
            </a:r>
            <a:r>
              <a:rPr lang="fr-FR" sz="2800" baseline="0" noProof="0" dirty="0"/>
              <a:t> </a:t>
            </a:r>
            <a:endParaRPr lang="fr-FR" sz="2800" noProof="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30665038220587393"/>
          <c:y val="0.15276670096981299"/>
          <c:w val="0.26504483016265301"/>
          <c:h val="0.6632682340639591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0">
                    <a:schemeClr val="accent1">
                      <a:hueOff val="0"/>
                      <a:satOff val="0"/>
                      <a:lumOff val="0"/>
                      <a:alphaOff val="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20000"/>
                      <a:lumOff val="80000"/>
                    </a:schemeClr>
                  </a:gs>
                  <a:gs pos="100000">
                    <a:schemeClr val="accent1">
                      <a:hueOff val="0"/>
                      <a:satOff val="0"/>
                      <a:lumOff val="0"/>
                      <a:alphaOff val="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DCA-41BA-8E7C-028B957458C5}"/>
              </c:ext>
            </c:extLst>
          </c:dPt>
          <c:dPt>
            <c:idx val="1"/>
            <c:bubble3D val="0"/>
            <c:spPr>
              <a:gradFill>
                <a:gsLst>
                  <a:gs pos="0">
                    <a:srgbClr val="92D050"/>
                  </a:gs>
                  <a:gs pos="50000">
                    <a:schemeClr val="accent6">
                      <a:lumMod val="20000"/>
                      <a:lumOff val="80000"/>
                    </a:schemeClr>
                  </a:gs>
                  <a:gs pos="100000">
                    <a:srgbClr val="92D050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DCA-41BA-8E7C-028B957458C5}"/>
              </c:ext>
            </c:extLst>
          </c:dPt>
          <c:dPt>
            <c:idx val="2"/>
            <c:bubble3D val="0"/>
            <c:spPr>
              <a:gradFill>
                <a:gsLst>
                  <a:gs pos="0">
                    <a:srgbClr val="00B050"/>
                  </a:gs>
                  <a:gs pos="50000">
                    <a:schemeClr val="accent6">
                      <a:lumMod val="20000"/>
                      <a:lumOff val="80000"/>
                    </a:schemeClr>
                  </a:gs>
                  <a:gs pos="100000">
                    <a:srgbClr val="00B050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7DCA-41BA-8E7C-028B957458C5}"/>
              </c:ext>
            </c:extLst>
          </c:dPt>
          <c:dPt>
            <c:idx val="3"/>
            <c:bubble3D val="0"/>
            <c:spPr>
              <a:gradFill>
                <a:gsLst>
                  <a:gs pos="0">
                    <a:schemeClr val="accent2">
                      <a:lumMod val="60000"/>
                      <a:lumOff val="40000"/>
                    </a:schemeClr>
                  </a:gs>
                  <a:gs pos="50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DCA-41BA-8E7C-028B957458C5}"/>
              </c:ext>
            </c:extLst>
          </c:dPt>
          <c:dPt>
            <c:idx val="4"/>
            <c:bubble3D val="0"/>
            <c:spPr>
              <a:gradFill>
                <a:gsLst>
                  <a:gs pos="0">
                    <a:schemeClr val="accent2">
                      <a:lumMod val="75000"/>
                    </a:schemeClr>
                  </a:gs>
                  <a:gs pos="6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 scaled="1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7DCA-41BA-8E7C-028B957458C5}"/>
              </c:ext>
            </c:extLst>
          </c:dPt>
          <c:dPt>
            <c:idx val="5"/>
            <c:bubble3D val="0"/>
            <c:explosion val="1"/>
            <c:spPr>
              <a:solidFill>
                <a:srgbClr val="F4EE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DCA-41BA-8E7C-028B957458C5}"/>
              </c:ext>
            </c:extLst>
          </c:dPt>
          <c:dPt>
            <c:idx val="6"/>
            <c:bubble3D val="0"/>
            <c:spPr>
              <a:gradFill>
                <a:gsLst>
                  <a:gs pos="0">
                    <a:schemeClr val="bg2">
                      <a:lumMod val="75000"/>
                    </a:schemeClr>
                  </a:gs>
                  <a:gs pos="50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DCA-41BA-8E7C-028B957458C5}"/>
              </c:ext>
            </c:extLst>
          </c:dPt>
          <c:dPt>
            <c:idx val="7"/>
            <c:bubble3D val="0"/>
            <c:spPr>
              <a:gradFill>
                <a:gsLst>
                  <a:gs pos="0">
                    <a:srgbClr val="7030A0"/>
                  </a:gs>
                  <a:gs pos="50000">
                    <a:schemeClr val="accent6">
                      <a:lumMod val="20000"/>
                      <a:lumOff val="80000"/>
                    </a:schemeClr>
                  </a:gs>
                  <a:gs pos="100000">
                    <a:srgbClr val="7030A0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7DCA-41BA-8E7C-028B957458C5}"/>
              </c:ext>
            </c:extLst>
          </c:dPt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7DCA-41BA-8E7C-028B957458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honoraires médicaux</c:v>
                </c:pt>
                <c:pt idx="1">
                  <c:v>dentisterie</c:v>
                </c:pt>
                <c:pt idx="2">
                  <c:v>médicaments</c:v>
                </c:pt>
                <c:pt idx="3">
                  <c:v>autres prof. de santé</c:v>
                </c:pt>
                <c:pt idx="4">
                  <c:v>laboratoires</c:v>
                </c:pt>
                <c:pt idx="5">
                  <c:v>soins hospitaliers</c:v>
                </c:pt>
                <c:pt idx="6">
                  <c:v>autres prestations</c:v>
                </c:pt>
                <c:pt idx="7">
                  <c:v>prestations à l'étranger</c:v>
                </c:pt>
              </c:strCache>
            </c:strRef>
          </c:cat>
          <c:val>
            <c:numRef>
              <c:f>Sheet1!$B$2:$B$9</c:f>
              <c:numCache>
                <c:formatCode>0.0%</c:formatCode>
                <c:ptCount val="8"/>
                <c:pt idx="0">
                  <c:v>0.16102961975188912</c:v>
                </c:pt>
                <c:pt idx="1">
                  <c:v>3.5842728411524631E-2</c:v>
                </c:pt>
                <c:pt idx="2">
                  <c:v>9.4112417666787906E-2</c:v>
                </c:pt>
                <c:pt idx="3">
                  <c:v>5.7219056855376413E-2</c:v>
                </c:pt>
                <c:pt idx="4">
                  <c:v>3.2205923950377829E-2</c:v>
                </c:pt>
                <c:pt idx="5">
                  <c:v>0.39200711197316851</c:v>
                </c:pt>
                <c:pt idx="6">
                  <c:v>5.3016527255828991E-2</c:v>
                </c:pt>
                <c:pt idx="7">
                  <c:v>0.17456661413504668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CA-41BA-8E7C-028B957458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13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99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808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7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7030A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5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8BE36F-AF01-4866-A2DF-640B6288A4B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B5172BF-4A2D-404F-B1C2-57515B00FD66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fr-FR" sz="2800" dirty="0"/>
            <a:t>Recettes du budget </a:t>
          </a:r>
        </a:p>
        <a:p>
          <a:pPr>
            <a:spcAft>
              <a:spcPct val="35000"/>
            </a:spcAft>
          </a:pPr>
          <a:r>
            <a:rPr lang="fr-FR" sz="2400" dirty="0"/>
            <a:t>soins de santé</a:t>
          </a:r>
        </a:p>
      </dgm:t>
    </dgm:pt>
    <dgm:pt modelId="{EB3C7B41-39C8-4B49-877A-90499B7B2CD7}" type="parTrans" cxnId="{49C8314D-450A-4378-84BE-D35BAB81769A}">
      <dgm:prSet/>
      <dgm:spPr/>
      <dgm:t>
        <a:bodyPr/>
        <a:lstStyle/>
        <a:p>
          <a:endParaRPr lang="fr-FR"/>
        </a:p>
      </dgm:t>
    </dgm:pt>
    <dgm:pt modelId="{21943408-1C6A-459F-AB11-D306F13974E4}" type="sibTrans" cxnId="{49C8314D-450A-4378-84BE-D35BAB81769A}">
      <dgm:prSet/>
      <dgm:spPr/>
      <dgm:t>
        <a:bodyPr/>
        <a:lstStyle/>
        <a:p>
          <a:endParaRPr lang="fr-FR"/>
        </a:p>
      </dgm:t>
    </dgm:pt>
    <dgm:pt modelId="{72FCAB47-6372-4A1B-84E3-444967509833}">
      <dgm:prSet custT="1"/>
      <dgm:spPr/>
      <dgm:t>
        <a:bodyPr/>
        <a:lstStyle/>
        <a:p>
          <a:r>
            <a:rPr lang="fr-FR" sz="2400" dirty="0"/>
            <a:t>cotisations assurés et employeurs 60%</a:t>
          </a:r>
        </a:p>
      </dgm:t>
    </dgm:pt>
    <dgm:pt modelId="{EB612EA2-3AC8-4417-A83D-3EEF0C5E866F}" type="parTrans" cxnId="{7977458E-C828-4EF7-80C3-0D1B5F0EEDF6}">
      <dgm:prSet/>
      <dgm:spPr/>
      <dgm:t>
        <a:bodyPr/>
        <a:lstStyle/>
        <a:p>
          <a:endParaRPr lang="fr-FR"/>
        </a:p>
      </dgm:t>
    </dgm:pt>
    <dgm:pt modelId="{90ECB48C-B847-411C-A93C-A92709EC8FE6}" type="sibTrans" cxnId="{7977458E-C828-4EF7-80C3-0D1B5F0EEDF6}">
      <dgm:prSet/>
      <dgm:spPr/>
      <dgm:t>
        <a:bodyPr/>
        <a:lstStyle/>
        <a:p>
          <a:endParaRPr lang="fr-FR"/>
        </a:p>
      </dgm:t>
    </dgm:pt>
    <dgm:pt modelId="{CFEAF08E-76E3-43F5-B527-A2C336C3197D}">
      <dgm:prSet phldrT="[Text]" custT="1"/>
      <dgm:spPr/>
      <dgm:t>
        <a:bodyPr/>
        <a:lstStyle/>
        <a:p>
          <a:pPr algn="ctr">
            <a:spcAft>
              <a:spcPts val="0"/>
            </a:spcAft>
          </a:pPr>
          <a:r>
            <a:rPr lang="fr-FR" sz="2400" dirty="0"/>
            <a:t>cotisation forfaitaire État 40%</a:t>
          </a:r>
        </a:p>
        <a:p>
          <a:pPr algn="ctr">
            <a:spcAft>
              <a:spcPct val="35000"/>
            </a:spcAft>
          </a:pPr>
          <a:r>
            <a:rPr lang="fr-FR" sz="1600" dirty="0"/>
            <a:t>(recettes fiscales générales)</a:t>
          </a:r>
          <a:endParaRPr lang="fr-FR" sz="1000" dirty="0"/>
        </a:p>
      </dgm:t>
    </dgm:pt>
    <dgm:pt modelId="{F245ED68-DC46-4CF5-AFBA-9A04A47096A4}" type="parTrans" cxnId="{FA19790B-BAC8-4358-B5DB-D9EBA811168A}">
      <dgm:prSet/>
      <dgm:spPr/>
      <dgm:t>
        <a:bodyPr/>
        <a:lstStyle/>
        <a:p>
          <a:endParaRPr lang="fr-FR"/>
        </a:p>
      </dgm:t>
    </dgm:pt>
    <dgm:pt modelId="{6590F81E-FD74-49B3-A551-35CE2BDC41F8}" type="sibTrans" cxnId="{FA19790B-BAC8-4358-B5DB-D9EBA811168A}">
      <dgm:prSet/>
      <dgm:spPr/>
      <dgm:t>
        <a:bodyPr/>
        <a:lstStyle/>
        <a:p>
          <a:endParaRPr lang="fr-FR"/>
        </a:p>
      </dgm:t>
    </dgm:pt>
    <dgm:pt modelId="{25B3085A-CF26-4089-80D1-4C477CD71700}">
      <dgm:prSet custT="1"/>
      <dgm:spPr/>
      <dgm:t>
        <a:bodyPr/>
        <a:lstStyle/>
        <a:p>
          <a:r>
            <a:rPr lang="fr-FR" sz="2000" dirty="0"/>
            <a:t>employeurs</a:t>
          </a:r>
        </a:p>
      </dgm:t>
    </dgm:pt>
    <dgm:pt modelId="{80A5EBD4-910A-497F-8DE7-0E7EC5ADF523}" type="parTrans" cxnId="{0EE9EC5A-4B98-4D42-92EB-0BE2CF0DC9D0}">
      <dgm:prSet/>
      <dgm:spPr/>
      <dgm:t>
        <a:bodyPr/>
        <a:lstStyle/>
        <a:p>
          <a:endParaRPr lang="fr-FR"/>
        </a:p>
      </dgm:t>
    </dgm:pt>
    <dgm:pt modelId="{15A0B45C-A4DE-49A3-B4C2-7124AB6998D4}" type="sibTrans" cxnId="{0EE9EC5A-4B98-4D42-92EB-0BE2CF0DC9D0}">
      <dgm:prSet/>
      <dgm:spPr/>
      <dgm:t>
        <a:bodyPr/>
        <a:lstStyle/>
        <a:p>
          <a:endParaRPr lang="fr-FR"/>
        </a:p>
      </dgm:t>
    </dgm:pt>
    <dgm:pt modelId="{CE3AE3C8-6AD8-462A-92B1-72CEA50A647E}">
      <dgm:prSet custT="1"/>
      <dgm:spPr/>
      <dgm:t>
        <a:bodyPr/>
        <a:lstStyle/>
        <a:p>
          <a:r>
            <a:rPr lang="fr-FR" sz="2400" dirty="0"/>
            <a:t>salariés</a:t>
          </a:r>
        </a:p>
      </dgm:t>
    </dgm:pt>
    <dgm:pt modelId="{041ED354-D7FE-4B25-863F-A99973DE2901}" type="parTrans" cxnId="{BE6F10FC-57ED-438B-B4FA-5C7B1E2D437C}">
      <dgm:prSet/>
      <dgm:spPr/>
      <dgm:t>
        <a:bodyPr/>
        <a:lstStyle/>
        <a:p>
          <a:endParaRPr lang="fr-FR"/>
        </a:p>
      </dgm:t>
    </dgm:pt>
    <dgm:pt modelId="{34BB05BB-F33C-428B-849E-B448D1465CA8}" type="sibTrans" cxnId="{BE6F10FC-57ED-438B-B4FA-5C7B1E2D437C}">
      <dgm:prSet/>
      <dgm:spPr/>
      <dgm:t>
        <a:bodyPr/>
        <a:lstStyle/>
        <a:p>
          <a:endParaRPr lang="fr-FR"/>
        </a:p>
      </dgm:t>
    </dgm:pt>
    <dgm:pt modelId="{AE25F0A1-6455-4B5E-8B64-93D3AC774C11}">
      <dgm:prSet/>
      <dgm:spPr/>
      <dgm:t>
        <a:bodyPr/>
        <a:lstStyle/>
        <a:p>
          <a:r>
            <a:rPr lang="fr-FR" dirty="0"/>
            <a:t>non-salariés</a:t>
          </a:r>
        </a:p>
      </dgm:t>
    </dgm:pt>
    <dgm:pt modelId="{2685D620-ADDD-4EB0-BA71-343BC370D559}" type="parTrans" cxnId="{DB91986A-839A-4953-A269-A728C80C41B9}">
      <dgm:prSet/>
      <dgm:spPr/>
      <dgm:t>
        <a:bodyPr/>
        <a:lstStyle/>
        <a:p>
          <a:endParaRPr lang="fr-FR"/>
        </a:p>
      </dgm:t>
    </dgm:pt>
    <dgm:pt modelId="{E34B2C5C-CD57-48AF-AD13-D04A4BB15937}" type="sibTrans" cxnId="{DB91986A-839A-4953-A269-A728C80C41B9}">
      <dgm:prSet/>
      <dgm:spPr/>
      <dgm:t>
        <a:bodyPr/>
        <a:lstStyle/>
        <a:p>
          <a:endParaRPr lang="fr-FR"/>
        </a:p>
      </dgm:t>
    </dgm:pt>
    <dgm:pt modelId="{A6DE0068-AA59-41D9-AA99-0B939DCECFDA}" type="pres">
      <dgm:prSet presAssocID="{318BE36F-AF01-4866-A2DF-640B6288A4B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D6E123A-A603-40AF-88EF-06964A1E467A}" type="pres">
      <dgm:prSet presAssocID="{7B5172BF-4A2D-404F-B1C2-57515B00FD66}" presName="hierRoot1" presStyleCnt="0">
        <dgm:presLayoutVars>
          <dgm:hierBranch val="init"/>
        </dgm:presLayoutVars>
      </dgm:prSet>
      <dgm:spPr/>
    </dgm:pt>
    <dgm:pt modelId="{82C568DC-BF14-4B01-AF45-800E9DA9C1A9}" type="pres">
      <dgm:prSet presAssocID="{7B5172BF-4A2D-404F-B1C2-57515B00FD66}" presName="rootComposite1" presStyleCnt="0"/>
      <dgm:spPr/>
    </dgm:pt>
    <dgm:pt modelId="{E26F0916-FBAA-4A8D-A24B-3B58C8BBC5F3}" type="pres">
      <dgm:prSet presAssocID="{7B5172BF-4A2D-404F-B1C2-57515B00FD66}" presName="rootText1" presStyleLbl="node0" presStyleIdx="0" presStyleCnt="1" custScaleX="631246" custScaleY="259385" custLinFactNeighborX="-64134" custLinFactNeighborY="85138">
        <dgm:presLayoutVars>
          <dgm:chPref val="3"/>
        </dgm:presLayoutVars>
      </dgm:prSet>
      <dgm:spPr>
        <a:prstGeom prst="roundRect">
          <a:avLst/>
        </a:prstGeom>
      </dgm:spPr>
    </dgm:pt>
    <dgm:pt modelId="{54ADFCBD-0F04-4572-BA1D-B7F34056705A}" type="pres">
      <dgm:prSet presAssocID="{7B5172BF-4A2D-404F-B1C2-57515B00FD66}" presName="rootConnector1" presStyleLbl="node1" presStyleIdx="0" presStyleCnt="0"/>
      <dgm:spPr/>
    </dgm:pt>
    <dgm:pt modelId="{F1D15222-47C5-4798-99FB-E920F23D1DB8}" type="pres">
      <dgm:prSet presAssocID="{7B5172BF-4A2D-404F-B1C2-57515B00FD66}" presName="hierChild2" presStyleCnt="0"/>
      <dgm:spPr/>
    </dgm:pt>
    <dgm:pt modelId="{5BD53B01-5EA3-4E8F-8CFF-F4F2A1FE2C46}" type="pres">
      <dgm:prSet presAssocID="{EB612EA2-3AC8-4417-A83D-3EEF0C5E866F}" presName="Name37" presStyleLbl="parChTrans1D2" presStyleIdx="0" presStyleCnt="2"/>
      <dgm:spPr/>
    </dgm:pt>
    <dgm:pt modelId="{1FA80A5D-C658-4ECC-AF68-2EB40697833E}" type="pres">
      <dgm:prSet presAssocID="{72FCAB47-6372-4A1B-84E3-444967509833}" presName="hierRoot2" presStyleCnt="0">
        <dgm:presLayoutVars>
          <dgm:hierBranch val="init"/>
        </dgm:presLayoutVars>
      </dgm:prSet>
      <dgm:spPr/>
    </dgm:pt>
    <dgm:pt modelId="{6A20AD44-F8F0-489A-9157-6D7BC444E96A}" type="pres">
      <dgm:prSet presAssocID="{72FCAB47-6372-4A1B-84E3-444967509833}" presName="rootComposite" presStyleCnt="0"/>
      <dgm:spPr/>
    </dgm:pt>
    <dgm:pt modelId="{18816EFF-FD3C-4C92-ADAD-F81D1EB30967}" type="pres">
      <dgm:prSet presAssocID="{72FCAB47-6372-4A1B-84E3-444967509833}" presName="rootText" presStyleLbl="node2" presStyleIdx="0" presStyleCnt="2" custScaleX="505375" custScaleY="237323" custLinFactY="55011" custLinFactNeighborX="-22234" custLinFactNeighborY="100000">
        <dgm:presLayoutVars>
          <dgm:chPref val="3"/>
        </dgm:presLayoutVars>
      </dgm:prSet>
      <dgm:spPr>
        <a:prstGeom prst="roundRect">
          <a:avLst/>
        </a:prstGeom>
      </dgm:spPr>
    </dgm:pt>
    <dgm:pt modelId="{1A47732A-2D38-47EE-B774-BD89D00CB46B}" type="pres">
      <dgm:prSet presAssocID="{72FCAB47-6372-4A1B-84E3-444967509833}" presName="rootConnector" presStyleLbl="node2" presStyleIdx="0" presStyleCnt="2"/>
      <dgm:spPr/>
    </dgm:pt>
    <dgm:pt modelId="{263B2B49-36C3-4E8E-A07D-855B6F6EC4DE}" type="pres">
      <dgm:prSet presAssocID="{72FCAB47-6372-4A1B-84E3-444967509833}" presName="hierChild4" presStyleCnt="0"/>
      <dgm:spPr/>
    </dgm:pt>
    <dgm:pt modelId="{61407D14-2809-4510-B98F-D469B76724CF}" type="pres">
      <dgm:prSet presAssocID="{80A5EBD4-910A-497F-8DE7-0E7EC5ADF523}" presName="Name37" presStyleLbl="parChTrans1D3" presStyleIdx="0" presStyleCnt="3"/>
      <dgm:spPr/>
    </dgm:pt>
    <dgm:pt modelId="{76CFA4F6-3D2E-4C48-A595-B3AF6427EB67}" type="pres">
      <dgm:prSet presAssocID="{25B3085A-CF26-4089-80D1-4C477CD71700}" presName="hierRoot2" presStyleCnt="0">
        <dgm:presLayoutVars>
          <dgm:hierBranch val="init"/>
        </dgm:presLayoutVars>
      </dgm:prSet>
      <dgm:spPr/>
    </dgm:pt>
    <dgm:pt modelId="{77E59D56-8128-40C6-AF94-48AD7C8D6D37}" type="pres">
      <dgm:prSet presAssocID="{25B3085A-CF26-4089-80D1-4C477CD71700}" presName="rootComposite" presStyleCnt="0"/>
      <dgm:spPr/>
    </dgm:pt>
    <dgm:pt modelId="{817AF857-9978-4801-907F-D08451A9CFE7}" type="pres">
      <dgm:prSet presAssocID="{25B3085A-CF26-4089-80D1-4C477CD71700}" presName="rootText" presStyleLbl="node3" presStyleIdx="0" presStyleCnt="3" custScaleX="178016" custScaleY="153089" custLinFactX="100000" custLinFactY="100000" custLinFactNeighborX="139197" custLinFactNeighborY="135274">
        <dgm:presLayoutVars>
          <dgm:chPref val="3"/>
        </dgm:presLayoutVars>
      </dgm:prSet>
      <dgm:spPr>
        <a:prstGeom prst="roundRect">
          <a:avLst/>
        </a:prstGeom>
      </dgm:spPr>
    </dgm:pt>
    <dgm:pt modelId="{9C65FE50-D246-449A-9972-AF2C8DB70591}" type="pres">
      <dgm:prSet presAssocID="{25B3085A-CF26-4089-80D1-4C477CD71700}" presName="rootConnector" presStyleLbl="node3" presStyleIdx="0" presStyleCnt="3"/>
      <dgm:spPr/>
    </dgm:pt>
    <dgm:pt modelId="{F0F7815F-6822-45AA-AD33-4AA93B2E97F9}" type="pres">
      <dgm:prSet presAssocID="{25B3085A-CF26-4089-80D1-4C477CD71700}" presName="hierChild4" presStyleCnt="0"/>
      <dgm:spPr/>
    </dgm:pt>
    <dgm:pt modelId="{1901F475-24E3-4EF5-B0CB-F5873E13CB01}" type="pres">
      <dgm:prSet presAssocID="{25B3085A-CF26-4089-80D1-4C477CD71700}" presName="hierChild5" presStyleCnt="0"/>
      <dgm:spPr/>
    </dgm:pt>
    <dgm:pt modelId="{1CED4AFA-B1E4-4BC0-8D8A-19D3E00E935A}" type="pres">
      <dgm:prSet presAssocID="{041ED354-D7FE-4B25-863F-A99973DE2901}" presName="Name37" presStyleLbl="parChTrans1D3" presStyleIdx="1" presStyleCnt="3"/>
      <dgm:spPr/>
    </dgm:pt>
    <dgm:pt modelId="{EBA3EF97-4B9C-4EF0-8ABF-679F7FAC342A}" type="pres">
      <dgm:prSet presAssocID="{CE3AE3C8-6AD8-462A-92B1-72CEA50A647E}" presName="hierRoot2" presStyleCnt="0">
        <dgm:presLayoutVars>
          <dgm:hierBranch val="init"/>
        </dgm:presLayoutVars>
      </dgm:prSet>
      <dgm:spPr/>
    </dgm:pt>
    <dgm:pt modelId="{37A851A0-ED5A-4698-B3C3-359E4863E605}" type="pres">
      <dgm:prSet presAssocID="{CE3AE3C8-6AD8-462A-92B1-72CEA50A647E}" presName="rootComposite" presStyleCnt="0"/>
      <dgm:spPr/>
    </dgm:pt>
    <dgm:pt modelId="{15D1DA0D-80D1-4F46-9FFE-10DF7B522F9D}" type="pres">
      <dgm:prSet presAssocID="{CE3AE3C8-6AD8-462A-92B1-72CEA50A647E}" presName="rootText" presStyleLbl="node3" presStyleIdx="1" presStyleCnt="3" custScaleX="161397" custScaleY="127603" custLinFactX="-16755" custLinFactNeighborX="-100000" custLinFactNeighborY="53638">
        <dgm:presLayoutVars>
          <dgm:chPref val="3"/>
        </dgm:presLayoutVars>
      </dgm:prSet>
      <dgm:spPr>
        <a:prstGeom prst="roundRect">
          <a:avLst/>
        </a:prstGeom>
      </dgm:spPr>
    </dgm:pt>
    <dgm:pt modelId="{59558872-4EA8-4FEE-A52F-52E1DD4FE750}" type="pres">
      <dgm:prSet presAssocID="{CE3AE3C8-6AD8-462A-92B1-72CEA50A647E}" presName="rootConnector" presStyleLbl="node3" presStyleIdx="1" presStyleCnt="3"/>
      <dgm:spPr/>
    </dgm:pt>
    <dgm:pt modelId="{B18FD492-C969-4FB7-AD83-13146E62EE88}" type="pres">
      <dgm:prSet presAssocID="{CE3AE3C8-6AD8-462A-92B1-72CEA50A647E}" presName="hierChild4" presStyleCnt="0"/>
      <dgm:spPr/>
    </dgm:pt>
    <dgm:pt modelId="{3361E90C-88A1-4601-BAA5-FDD994C58164}" type="pres">
      <dgm:prSet presAssocID="{CE3AE3C8-6AD8-462A-92B1-72CEA50A647E}" presName="hierChild5" presStyleCnt="0"/>
      <dgm:spPr/>
    </dgm:pt>
    <dgm:pt modelId="{11C63F0E-9E36-440F-B5D6-9F6CE86EB35B}" type="pres">
      <dgm:prSet presAssocID="{2685D620-ADDD-4EB0-BA71-343BC370D559}" presName="Name37" presStyleLbl="parChTrans1D3" presStyleIdx="2" presStyleCnt="3"/>
      <dgm:spPr/>
    </dgm:pt>
    <dgm:pt modelId="{79E02DD7-F916-4D1A-84EB-6428A48E838B}" type="pres">
      <dgm:prSet presAssocID="{AE25F0A1-6455-4B5E-8B64-93D3AC774C11}" presName="hierRoot2" presStyleCnt="0">
        <dgm:presLayoutVars>
          <dgm:hierBranch val="init"/>
        </dgm:presLayoutVars>
      </dgm:prSet>
      <dgm:spPr/>
    </dgm:pt>
    <dgm:pt modelId="{347E91A2-4D09-4C29-9693-8C9F1ADBD389}" type="pres">
      <dgm:prSet presAssocID="{AE25F0A1-6455-4B5E-8B64-93D3AC774C11}" presName="rootComposite" presStyleCnt="0"/>
      <dgm:spPr/>
    </dgm:pt>
    <dgm:pt modelId="{A2E9423E-BA3D-41CF-B240-0848BFCDF2DD}" type="pres">
      <dgm:prSet presAssocID="{AE25F0A1-6455-4B5E-8B64-93D3AC774C11}" presName="rootText" presStyleLbl="node3" presStyleIdx="2" presStyleCnt="3" custScaleX="113271" custScaleY="126114" custLinFactY="-11068" custLinFactNeighborX="78348" custLinFactNeighborY="-100000">
        <dgm:presLayoutVars>
          <dgm:chPref val="3"/>
        </dgm:presLayoutVars>
      </dgm:prSet>
      <dgm:spPr>
        <a:prstGeom prst="roundRect">
          <a:avLst/>
        </a:prstGeom>
      </dgm:spPr>
    </dgm:pt>
    <dgm:pt modelId="{4C74B3ED-323C-4A76-BA3C-014447255091}" type="pres">
      <dgm:prSet presAssocID="{AE25F0A1-6455-4B5E-8B64-93D3AC774C11}" presName="rootConnector" presStyleLbl="node3" presStyleIdx="2" presStyleCnt="3"/>
      <dgm:spPr/>
    </dgm:pt>
    <dgm:pt modelId="{ECCC5818-6BE3-4093-81FB-FB37A51AD404}" type="pres">
      <dgm:prSet presAssocID="{AE25F0A1-6455-4B5E-8B64-93D3AC774C11}" presName="hierChild4" presStyleCnt="0"/>
      <dgm:spPr/>
    </dgm:pt>
    <dgm:pt modelId="{1EED91E5-A27F-4582-994F-CDA922F07AC6}" type="pres">
      <dgm:prSet presAssocID="{AE25F0A1-6455-4B5E-8B64-93D3AC774C11}" presName="hierChild5" presStyleCnt="0"/>
      <dgm:spPr/>
    </dgm:pt>
    <dgm:pt modelId="{6756A55B-64CE-4DEF-9B2F-76AC109AFE6F}" type="pres">
      <dgm:prSet presAssocID="{72FCAB47-6372-4A1B-84E3-444967509833}" presName="hierChild5" presStyleCnt="0"/>
      <dgm:spPr/>
    </dgm:pt>
    <dgm:pt modelId="{319F4680-F397-48CB-8053-D969912DA54C}" type="pres">
      <dgm:prSet presAssocID="{F245ED68-DC46-4CF5-AFBA-9A04A47096A4}" presName="Name37" presStyleLbl="parChTrans1D2" presStyleIdx="1" presStyleCnt="2"/>
      <dgm:spPr/>
    </dgm:pt>
    <dgm:pt modelId="{E8F6E33C-32F5-465B-86EB-6BE40BBECEE7}" type="pres">
      <dgm:prSet presAssocID="{CFEAF08E-76E3-43F5-B527-A2C336C3197D}" presName="hierRoot2" presStyleCnt="0">
        <dgm:presLayoutVars>
          <dgm:hierBranch val="init"/>
        </dgm:presLayoutVars>
      </dgm:prSet>
      <dgm:spPr/>
    </dgm:pt>
    <dgm:pt modelId="{A9B3DB23-A322-4394-8E84-71AB8182C6C2}" type="pres">
      <dgm:prSet presAssocID="{CFEAF08E-76E3-43F5-B527-A2C336C3197D}" presName="rootComposite" presStyleCnt="0"/>
      <dgm:spPr/>
    </dgm:pt>
    <dgm:pt modelId="{7F90B3AF-4777-491E-85ED-59222EBD16EC}" type="pres">
      <dgm:prSet presAssocID="{CFEAF08E-76E3-43F5-B527-A2C336C3197D}" presName="rootText" presStyleLbl="node2" presStyleIdx="1" presStyleCnt="2" custScaleX="525718" custScaleY="240092" custLinFactY="54432" custLinFactNeighborX="-15217" custLinFactNeighborY="100000">
        <dgm:presLayoutVars>
          <dgm:chPref val="3"/>
        </dgm:presLayoutVars>
      </dgm:prSet>
      <dgm:spPr>
        <a:prstGeom prst="roundRect">
          <a:avLst/>
        </a:prstGeom>
      </dgm:spPr>
    </dgm:pt>
    <dgm:pt modelId="{77B6AA47-0534-46D9-B8B1-A2E4452E19FE}" type="pres">
      <dgm:prSet presAssocID="{CFEAF08E-76E3-43F5-B527-A2C336C3197D}" presName="rootConnector" presStyleLbl="node2" presStyleIdx="1" presStyleCnt="2"/>
      <dgm:spPr/>
    </dgm:pt>
    <dgm:pt modelId="{CFD42DA4-2D0E-4855-B84C-5B13E9B7B33C}" type="pres">
      <dgm:prSet presAssocID="{CFEAF08E-76E3-43F5-B527-A2C336C3197D}" presName="hierChild4" presStyleCnt="0"/>
      <dgm:spPr/>
    </dgm:pt>
    <dgm:pt modelId="{6FF02A00-C8E9-4DE1-BF9B-88CF7198A76D}" type="pres">
      <dgm:prSet presAssocID="{CFEAF08E-76E3-43F5-B527-A2C336C3197D}" presName="hierChild5" presStyleCnt="0"/>
      <dgm:spPr/>
    </dgm:pt>
    <dgm:pt modelId="{C3B66E89-B99E-42B0-A376-3370E3C1638D}" type="pres">
      <dgm:prSet presAssocID="{7B5172BF-4A2D-404F-B1C2-57515B00FD66}" presName="hierChild3" presStyleCnt="0"/>
      <dgm:spPr/>
    </dgm:pt>
  </dgm:ptLst>
  <dgm:cxnLst>
    <dgm:cxn modelId="{FA19790B-BAC8-4358-B5DB-D9EBA811168A}" srcId="{7B5172BF-4A2D-404F-B1C2-57515B00FD66}" destId="{CFEAF08E-76E3-43F5-B527-A2C336C3197D}" srcOrd="1" destOrd="0" parTransId="{F245ED68-DC46-4CF5-AFBA-9A04A47096A4}" sibTransId="{6590F81E-FD74-49B3-A551-35CE2BDC41F8}"/>
    <dgm:cxn modelId="{35BA2B10-5CE3-4D8E-ABCF-82EC9EC129C6}" type="presOf" srcId="{72FCAB47-6372-4A1B-84E3-444967509833}" destId="{1A47732A-2D38-47EE-B774-BD89D00CB46B}" srcOrd="1" destOrd="0" presId="urn:microsoft.com/office/officeart/2005/8/layout/orgChart1"/>
    <dgm:cxn modelId="{140DBA1A-A6A5-4A36-9C5F-86690761A66C}" type="presOf" srcId="{80A5EBD4-910A-497F-8DE7-0E7EC5ADF523}" destId="{61407D14-2809-4510-B98F-D469B76724CF}" srcOrd="0" destOrd="0" presId="urn:microsoft.com/office/officeart/2005/8/layout/orgChart1"/>
    <dgm:cxn modelId="{93704B26-5FD0-4328-A9D2-598076E5970B}" type="presOf" srcId="{CFEAF08E-76E3-43F5-B527-A2C336C3197D}" destId="{7F90B3AF-4777-491E-85ED-59222EBD16EC}" srcOrd="0" destOrd="0" presId="urn:microsoft.com/office/officeart/2005/8/layout/orgChart1"/>
    <dgm:cxn modelId="{60E2772E-513F-4786-9A67-513769ACFA5E}" type="presOf" srcId="{041ED354-D7FE-4B25-863F-A99973DE2901}" destId="{1CED4AFA-B1E4-4BC0-8D8A-19D3E00E935A}" srcOrd="0" destOrd="0" presId="urn:microsoft.com/office/officeart/2005/8/layout/orgChart1"/>
    <dgm:cxn modelId="{E520C231-40C4-488C-ABD3-C2C0847607F4}" type="presOf" srcId="{7B5172BF-4A2D-404F-B1C2-57515B00FD66}" destId="{E26F0916-FBAA-4A8D-A24B-3B58C8BBC5F3}" srcOrd="0" destOrd="0" presId="urn:microsoft.com/office/officeart/2005/8/layout/orgChart1"/>
    <dgm:cxn modelId="{9B5F8735-802D-476E-9A88-D7980B44F1AE}" type="presOf" srcId="{CE3AE3C8-6AD8-462A-92B1-72CEA50A647E}" destId="{59558872-4EA8-4FEE-A52F-52E1DD4FE750}" srcOrd="1" destOrd="0" presId="urn:microsoft.com/office/officeart/2005/8/layout/orgChart1"/>
    <dgm:cxn modelId="{A77ABE3A-7213-4DEB-83CE-C10C11239AD8}" type="presOf" srcId="{72FCAB47-6372-4A1B-84E3-444967509833}" destId="{18816EFF-FD3C-4C92-ADAD-F81D1EB30967}" srcOrd="0" destOrd="0" presId="urn:microsoft.com/office/officeart/2005/8/layout/orgChart1"/>
    <dgm:cxn modelId="{0E9C893D-5842-4083-8F44-E6465A879E24}" type="presOf" srcId="{CFEAF08E-76E3-43F5-B527-A2C336C3197D}" destId="{77B6AA47-0534-46D9-B8B1-A2E4452E19FE}" srcOrd="1" destOrd="0" presId="urn:microsoft.com/office/officeart/2005/8/layout/orgChart1"/>
    <dgm:cxn modelId="{2723AB61-F6A6-4457-8B5E-24A7486462CC}" type="presOf" srcId="{AE25F0A1-6455-4B5E-8B64-93D3AC774C11}" destId="{4C74B3ED-323C-4A76-BA3C-014447255091}" srcOrd="1" destOrd="0" presId="urn:microsoft.com/office/officeart/2005/8/layout/orgChart1"/>
    <dgm:cxn modelId="{3F569163-D7C4-4997-8C41-DDA9D457D8B5}" type="presOf" srcId="{2685D620-ADDD-4EB0-BA71-343BC370D559}" destId="{11C63F0E-9E36-440F-B5D6-9F6CE86EB35B}" srcOrd="0" destOrd="0" presId="urn:microsoft.com/office/officeart/2005/8/layout/orgChart1"/>
    <dgm:cxn modelId="{ADE5B549-6CCC-42C3-A601-4E9D043BF9AD}" type="presOf" srcId="{25B3085A-CF26-4089-80D1-4C477CD71700}" destId="{9C65FE50-D246-449A-9972-AF2C8DB70591}" srcOrd="1" destOrd="0" presId="urn:microsoft.com/office/officeart/2005/8/layout/orgChart1"/>
    <dgm:cxn modelId="{DB91986A-839A-4953-A269-A728C80C41B9}" srcId="{72FCAB47-6372-4A1B-84E3-444967509833}" destId="{AE25F0A1-6455-4B5E-8B64-93D3AC774C11}" srcOrd="2" destOrd="0" parTransId="{2685D620-ADDD-4EB0-BA71-343BC370D559}" sibTransId="{E34B2C5C-CD57-48AF-AD13-D04A4BB15937}"/>
    <dgm:cxn modelId="{DB28324C-6267-495F-B373-ED9D25058C3A}" type="presOf" srcId="{7B5172BF-4A2D-404F-B1C2-57515B00FD66}" destId="{54ADFCBD-0F04-4572-BA1D-B7F34056705A}" srcOrd="1" destOrd="0" presId="urn:microsoft.com/office/officeart/2005/8/layout/orgChart1"/>
    <dgm:cxn modelId="{49C8314D-450A-4378-84BE-D35BAB81769A}" srcId="{318BE36F-AF01-4866-A2DF-640B6288A4BC}" destId="{7B5172BF-4A2D-404F-B1C2-57515B00FD66}" srcOrd="0" destOrd="0" parTransId="{EB3C7B41-39C8-4B49-877A-90499B7B2CD7}" sibTransId="{21943408-1C6A-459F-AB11-D306F13974E4}"/>
    <dgm:cxn modelId="{0EE9EC5A-4B98-4D42-92EB-0BE2CF0DC9D0}" srcId="{72FCAB47-6372-4A1B-84E3-444967509833}" destId="{25B3085A-CF26-4089-80D1-4C477CD71700}" srcOrd="0" destOrd="0" parTransId="{80A5EBD4-910A-497F-8DE7-0E7EC5ADF523}" sibTransId="{15A0B45C-A4DE-49A3-B4C2-7124AB6998D4}"/>
    <dgm:cxn modelId="{7977458E-C828-4EF7-80C3-0D1B5F0EEDF6}" srcId="{7B5172BF-4A2D-404F-B1C2-57515B00FD66}" destId="{72FCAB47-6372-4A1B-84E3-444967509833}" srcOrd="0" destOrd="0" parTransId="{EB612EA2-3AC8-4417-A83D-3EEF0C5E866F}" sibTransId="{90ECB48C-B847-411C-A93C-A92709EC8FE6}"/>
    <dgm:cxn modelId="{A31CEBA8-D08F-43ED-B7C5-8FE6B58332E0}" type="presOf" srcId="{EB612EA2-3AC8-4417-A83D-3EEF0C5E866F}" destId="{5BD53B01-5EA3-4E8F-8CFF-F4F2A1FE2C46}" srcOrd="0" destOrd="0" presId="urn:microsoft.com/office/officeart/2005/8/layout/orgChart1"/>
    <dgm:cxn modelId="{AB5092B1-16D6-4793-9680-355E3FB77DCB}" type="presOf" srcId="{F245ED68-DC46-4CF5-AFBA-9A04A47096A4}" destId="{319F4680-F397-48CB-8053-D969912DA54C}" srcOrd="0" destOrd="0" presId="urn:microsoft.com/office/officeart/2005/8/layout/orgChart1"/>
    <dgm:cxn modelId="{46F8DFCC-C49E-4608-9209-A7AB380D7EE1}" type="presOf" srcId="{25B3085A-CF26-4089-80D1-4C477CD71700}" destId="{817AF857-9978-4801-907F-D08451A9CFE7}" srcOrd="0" destOrd="0" presId="urn:microsoft.com/office/officeart/2005/8/layout/orgChart1"/>
    <dgm:cxn modelId="{339B09EC-8DC8-45BF-8409-1D9A111E9E85}" type="presOf" srcId="{318BE36F-AF01-4866-A2DF-640B6288A4BC}" destId="{A6DE0068-AA59-41D9-AA99-0B939DCECFDA}" srcOrd="0" destOrd="0" presId="urn:microsoft.com/office/officeart/2005/8/layout/orgChart1"/>
    <dgm:cxn modelId="{5A2DE3EE-27AA-4003-BCA7-E7E448A96341}" type="presOf" srcId="{CE3AE3C8-6AD8-462A-92B1-72CEA50A647E}" destId="{15D1DA0D-80D1-4F46-9FFE-10DF7B522F9D}" srcOrd="0" destOrd="0" presId="urn:microsoft.com/office/officeart/2005/8/layout/orgChart1"/>
    <dgm:cxn modelId="{A950F6FB-E100-4E41-AF70-F8BD82219986}" type="presOf" srcId="{AE25F0A1-6455-4B5E-8B64-93D3AC774C11}" destId="{A2E9423E-BA3D-41CF-B240-0848BFCDF2DD}" srcOrd="0" destOrd="0" presId="urn:microsoft.com/office/officeart/2005/8/layout/orgChart1"/>
    <dgm:cxn modelId="{BE6F10FC-57ED-438B-B4FA-5C7B1E2D437C}" srcId="{72FCAB47-6372-4A1B-84E3-444967509833}" destId="{CE3AE3C8-6AD8-462A-92B1-72CEA50A647E}" srcOrd="1" destOrd="0" parTransId="{041ED354-D7FE-4B25-863F-A99973DE2901}" sibTransId="{34BB05BB-F33C-428B-849E-B448D1465CA8}"/>
    <dgm:cxn modelId="{2C07BE2E-4239-42C8-8E28-CE29BAD076E6}" type="presParOf" srcId="{A6DE0068-AA59-41D9-AA99-0B939DCECFDA}" destId="{BD6E123A-A603-40AF-88EF-06964A1E467A}" srcOrd="0" destOrd="0" presId="urn:microsoft.com/office/officeart/2005/8/layout/orgChart1"/>
    <dgm:cxn modelId="{4CDD92A5-E39A-42A1-B465-4CC645326FE2}" type="presParOf" srcId="{BD6E123A-A603-40AF-88EF-06964A1E467A}" destId="{82C568DC-BF14-4B01-AF45-800E9DA9C1A9}" srcOrd="0" destOrd="0" presId="urn:microsoft.com/office/officeart/2005/8/layout/orgChart1"/>
    <dgm:cxn modelId="{7817A4E8-378D-40D4-9DA7-A7C0E402430D}" type="presParOf" srcId="{82C568DC-BF14-4B01-AF45-800E9DA9C1A9}" destId="{E26F0916-FBAA-4A8D-A24B-3B58C8BBC5F3}" srcOrd="0" destOrd="0" presId="urn:microsoft.com/office/officeart/2005/8/layout/orgChart1"/>
    <dgm:cxn modelId="{C8903622-6604-451F-8CD8-1045773614C0}" type="presParOf" srcId="{82C568DC-BF14-4B01-AF45-800E9DA9C1A9}" destId="{54ADFCBD-0F04-4572-BA1D-B7F34056705A}" srcOrd="1" destOrd="0" presId="urn:microsoft.com/office/officeart/2005/8/layout/orgChart1"/>
    <dgm:cxn modelId="{D6D4629A-02AE-416F-A2F9-CFFEED3C6A86}" type="presParOf" srcId="{BD6E123A-A603-40AF-88EF-06964A1E467A}" destId="{F1D15222-47C5-4798-99FB-E920F23D1DB8}" srcOrd="1" destOrd="0" presId="urn:microsoft.com/office/officeart/2005/8/layout/orgChart1"/>
    <dgm:cxn modelId="{303DB571-B214-4EAA-82E8-D5C30662275C}" type="presParOf" srcId="{F1D15222-47C5-4798-99FB-E920F23D1DB8}" destId="{5BD53B01-5EA3-4E8F-8CFF-F4F2A1FE2C46}" srcOrd="0" destOrd="0" presId="urn:microsoft.com/office/officeart/2005/8/layout/orgChart1"/>
    <dgm:cxn modelId="{C7B48FF7-850D-4153-A604-2044D7DA75A7}" type="presParOf" srcId="{F1D15222-47C5-4798-99FB-E920F23D1DB8}" destId="{1FA80A5D-C658-4ECC-AF68-2EB40697833E}" srcOrd="1" destOrd="0" presId="urn:microsoft.com/office/officeart/2005/8/layout/orgChart1"/>
    <dgm:cxn modelId="{423A2A7F-FCCF-44A9-BAED-73BBB1E1F9CF}" type="presParOf" srcId="{1FA80A5D-C658-4ECC-AF68-2EB40697833E}" destId="{6A20AD44-F8F0-489A-9157-6D7BC444E96A}" srcOrd="0" destOrd="0" presId="urn:microsoft.com/office/officeart/2005/8/layout/orgChart1"/>
    <dgm:cxn modelId="{0DDF5FA2-FC07-432A-8816-04AFE765C5E0}" type="presParOf" srcId="{6A20AD44-F8F0-489A-9157-6D7BC444E96A}" destId="{18816EFF-FD3C-4C92-ADAD-F81D1EB30967}" srcOrd="0" destOrd="0" presId="urn:microsoft.com/office/officeart/2005/8/layout/orgChart1"/>
    <dgm:cxn modelId="{9432AEB0-0109-4739-B43A-CC64614786FD}" type="presParOf" srcId="{6A20AD44-F8F0-489A-9157-6D7BC444E96A}" destId="{1A47732A-2D38-47EE-B774-BD89D00CB46B}" srcOrd="1" destOrd="0" presId="urn:microsoft.com/office/officeart/2005/8/layout/orgChart1"/>
    <dgm:cxn modelId="{EE205D90-8F33-453F-BBCC-5AE831CD9057}" type="presParOf" srcId="{1FA80A5D-C658-4ECC-AF68-2EB40697833E}" destId="{263B2B49-36C3-4E8E-A07D-855B6F6EC4DE}" srcOrd="1" destOrd="0" presId="urn:microsoft.com/office/officeart/2005/8/layout/orgChart1"/>
    <dgm:cxn modelId="{48D5363F-26E8-4615-B657-0E7A9096E497}" type="presParOf" srcId="{263B2B49-36C3-4E8E-A07D-855B6F6EC4DE}" destId="{61407D14-2809-4510-B98F-D469B76724CF}" srcOrd="0" destOrd="0" presId="urn:microsoft.com/office/officeart/2005/8/layout/orgChart1"/>
    <dgm:cxn modelId="{C13C903E-D041-418D-9A8F-53BFFC998F05}" type="presParOf" srcId="{263B2B49-36C3-4E8E-A07D-855B6F6EC4DE}" destId="{76CFA4F6-3D2E-4C48-A595-B3AF6427EB67}" srcOrd="1" destOrd="0" presId="urn:microsoft.com/office/officeart/2005/8/layout/orgChart1"/>
    <dgm:cxn modelId="{7F4893F6-EBEE-49A8-863E-B1505859F8ED}" type="presParOf" srcId="{76CFA4F6-3D2E-4C48-A595-B3AF6427EB67}" destId="{77E59D56-8128-40C6-AF94-48AD7C8D6D37}" srcOrd="0" destOrd="0" presId="urn:microsoft.com/office/officeart/2005/8/layout/orgChart1"/>
    <dgm:cxn modelId="{D8CF0362-D171-4CA1-93B6-231B24CF23F2}" type="presParOf" srcId="{77E59D56-8128-40C6-AF94-48AD7C8D6D37}" destId="{817AF857-9978-4801-907F-D08451A9CFE7}" srcOrd="0" destOrd="0" presId="urn:microsoft.com/office/officeart/2005/8/layout/orgChart1"/>
    <dgm:cxn modelId="{B7BEB33D-B584-43EE-8DC7-518434668244}" type="presParOf" srcId="{77E59D56-8128-40C6-AF94-48AD7C8D6D37}" destId="{9C65FE50-D246-449A-9972-AF2C8DB70591}" srcOrd="1" destOrd="0" presId="urn:microsoft.com/office/officeart/2005/8/layout/orgChart1"/>
    <dgm:cxn modelId="{41584ABF-98A9-4AE9-8FED-BC4FC5472AD6}" type="presParOf" srcId="{76CFA4F6-3D2E-4C48-A595-B3AF6427EB67}" destId="{F0F7815F-6822-45AA-AD33-4AA93B2E97F9}" srcOrd="1" destOrd="0" presId="urn:microsoft.com/office/officeart/2005/8/layout/orgChart1"/>
    <dgm:cxn modelId="{2ED2FA79-66C0-4F9E-B5D2-1214023D0DF1}" type="presParOf" srcId="{76CFA4F6-3D2E-4C48-A595-B3AF6427EB67}" destId="{1901F475-24E3-4EF5-B0CB-F5873E13CB01}" srcOrd="2" destOrd="0" presId="urn:microsoft.com/office/officeart/2005/8/layout/orgChart1"/>
    <dgm:cxn modelId="{D04CDDBC-8A79-48E9-A031-88D75BC692F8}" type="presParOf" srcId="{263B2B49-36C3-4E8E-A07D-855B6F6EC4DE}" destId="{1CED4AFA-B1E4-4BC0-8D8A-19D3E00E935A}" srcOrd="2" destOrd="0" presId="urn:microsoft.com/office/officeart/2005/8/layout/orgChart1"/>
    <dgm:cxn modelId="{2E288201-1A42-4BAE-B582-9DF0FFD9E36E}" type="presParOf" srcId="{263B2B49-36C3-4E8E-A07D-855B6F6EC4DE}" destId="{EBA3EF97-4B9C-4EF0-8ABF-679F7FAC342A}" srcOrd="3" destOrd="0" presId="urn:microsoft.com/office/officeart/2005/8/layout/orgChart1"/>
    <dgm:cxn modelId="{C10A5EC8-C234-4893-AE2F-0CEE45F27BDB}" type="presParOf" srcId="{EBA3EF97-4B9C-4EF0-8ABF-679F7FAC342A}" destId="{37A851A0-ED5A-4698-B3C3-359E4863E605}" srcOrd="0" destOrd="0" presId="urn:microsoft.com/office/officeart/2005/8/layout/orgChart1"/>
    <dgm:cxn modelId="{F2315698-557F-4179-BFD1-7E3474F2048B}" type="presParOf" srcId="{37A851A0-ED5A-4698-B3C3-359E4863E605}" destId="{15D1DA0D-80D1-4F46-9FFE-10DF7B522F9D}" srcOrd="0" destOrd="0" presId="urn:microsoft.com/office/officeart/2005/8/layout/orgChart1"/>
    <dgm:cxn modelId="{FADFE128-AA68-4A2C-931C-4D4A36DCA7F7}" type="presParOf" srcId="{37A851A0-ED5A-4698-B3C3-359E4863E605}" destId="{59558872-4EA8-4FEE-A52F-52E1DD4FE750}" srcOrd="1" destOrd="0" presId="urn:microsoft.com/office/officeart/2005/8/layout/orgChart1"/>
    <dgm:cxn modelId="{48CDB4A2-F928-42C9-A461-82F39312C65C}" type="presParOf" srcId="{EBA3EF97-4B9C-4EF0-8ABF-679F7FAC342A}" destId="{B18FD492-C969-4FB7-AD83-13146E62EE88}" srcOrd="1" destOrd="0" presId="urn:microsoft.com/office/officeart/2005/8/layout/orgChart1"/>
    <dgm:cxn modelId="{38CE1FFB-A6CC-4E1B-B112-225363188FE3}" type="presParOf" srcId="{EBA3EF97-4B9C-4EF0-8ABF-679F7FAC342A}" destId="{3361E90C-88A1-4601-BAA5-FDD994C58164}" srcOrd="2" destOrd="0" presId="urn:microsoft.com/office/officeart/2005/8/layout/orgChart1"/>
    <dgm:cxn modelId="{53D3D187-6D73-403B-8D1D-7C79B52F608A}" type="presParOf" srcId="{263B2B49-36C3-4E8E-A07D-855B6F6EC4DE}" destId="{11C63F0E-9E36-440F-B5D6-9F6CE86EB35B}" srcOrd="4" destOrd="0" presId="urn:microsoft.com/office/officeart/2005/8/layout/orgChart1"/>
    <dgm:cxn modelId="{06974CC2-0401-4815-B5BE-9378008C6228}" type="presParOf" srcId="{263B2B49-36C3-4E8E-A07D-855B6F6EC4DE}" destId="{79E02DD7-F916-4D1A-84EB-6428A48E838B}" srcOrd="5" destOrd="0" presId="urn:microsoft.com/office/officeart/2005/8/layout/orgChart1"/>
    <dgm:cxn modelId="{982C0106-DB14-4C7C-A063-1A395296A9AB}" type="presParOf" srcId="{79E02DD7-F916-4D1A-84EB-6428A48E838B}" destId="{347E91A2-4D09-4C29-9693-8C9F1ADBD389}" srcOrd="0" destOrd="0" presId="urn:microsoft.com/office/officeart/2005/8/layout/orgChart1"/>
    <dgm:cxn modelId="{20A9EBC4-EF77-4F1C-8DA5-21A7AFCD5590}" type="presParOf" srcId="{347E91A2-4D09-4C29-9693-8C9F1ADBD389}" destId="{A2E9423E-BA3D-41CF-B240-0848BFCDF2DD}" srcOrd="0" destOrd="0" presId="urn:microsoft.com/office/officeart/2005/8/layout/orgChart1"/>
    <dgm:cxn modelId="{E9AEF0F5-7BC0-4679-9A79-33165DC902BC}" type="presParOf" srcId="{347E91A2-4D09-4C29-9693-8C9F1ADBD389}" destId="{4C74B3ED-323C-4A76-BA3C-014447255091}" srcOrd="1" destOrd="0" presId="urn:microsoft.com/office/officeart/2005/8/layout/orgChart1"/>
    <dgm:cxn modelId="{9C189073-F900-48F3-B1B9-8B2C45BD9602}" type="presParOf" srcId="{79E02DD7-F916-4D1A-84EB-6428A48E838B}" destId="{ECCC5818-6BE3-4093-81FB-FB37A51AD404}" srcOrd="1" destOrd="0" presId="urn:microsoft.com/office/officeart/2005/8/layout/orgChart1"/>
    <dgm:cxn modelId="{5EED68FB-6151-4FF6-9B8A-81ECA47D519D}" type="presParOf" srcId="{79E02DD7-F916-4D1A-84EB-6428A48E838B}" destId="{1EED91E5-A27F-4582-994F-CDA922F07AC6}" srcOrd="2" destOrd="0" presId="urn:microsoft.com/office/officeart/2005/8/layout/orgChart1"/>
    <dgm:cxn modelId="{BB8F664D-B834-4469-ADF5-EF7C07ED9587}" type="presParOf" srcId="{1FA80A5D-C658-4ECC-AF68-2EB40697833E}" destId="{6756A55B-64CE-4DEF-9B2F-76AC109AFE6F}" srcOrd="2" destOrd="0" presId="urn:microsoft.com/office/officeart/2005/8/layout/orgChart1"/>
    <dgm:cxn modelId="{A0433DE0-0AAB-45B8-B58A-973003832C14}" type="presParOf" srcId="{F1D15222-47C5-4798-99FB-E920F23D1DB8}" destId="{319F4680-F397-48CB-8053-D969912DA54C}" srcOrd="2" destOrd="0" presId="urn:microsoft.com/office/officeart/2005/8/layout/orgChart1"/>
    <dgm:cxn modelId="{FF7B5CCD-735A-495A-AD5C-9FA72FF09520}" type="presParOf" srcId="{F1D15222-47C5-4798-99FB-E920F23D1DB8}" destId="{E8F6E33C-32F5-465B-86EB-6BE40BBECEE7}" srcOrd="3" destOrd="0" presId="urn:microsoft.com/office/officeart/2005/8/layout/orgChart1"/>
    <dgm:cxn modelId="{E1BAE8E9-969D-4D02-B69C-374BE2FD5945}" type="presParOf" srcId="{E8F6E33C-32F5-465B-86EB-6BE40BBECEE7}" destId="{A9B3DB23-A322-4394-8E84-71AB8182C6C2}" srcOrd="0" destOrd="0" presId="urn:microsoft.com/office/officeart/2005/8/layout/orgChart1"/>
    <dgm:cxn modelId="{9BD5772A-4387-4B43-9909-47413B2A6114}" type="presParOf" srcId="{A9B3DB23-A322-4394-8E84-71AB8182C6C2}" destId="{7F90B3AF-4777-491E-85ED-59222EBD16EC}" srcOrd="0" destOrd="0" presId="urn:microsoft.com/office/officeart/2005/8/layout/orgChart1"/>
    <dgm:cxn modelId="{3905D012-8B0E-4B01-93FA-079E10DFA55B}" type="presParOf" srcId="{A9B3DB23-A322-4394-8E84-71AB8182C6C2}" destId="{77B6AA47-0534-46D9-B8B1-A2E4452E19FE}" srcOrd="1" destOrd="0" presId="urn:microsoft.com/office/officeart/2005/8/layout/orgChart1"/>
    <dgm:cxn modelId="{E61D7B28-B75C-45E5-9660-921CE695BCE6}" type="presParOf" srcId="{E8F6E33C-32F5-465B-86EB-6BE40BBECEE7}" destId="{CFD42DA4-2D0E-4855-B84C-5B13E9B7B33C}" srcOrd="1" destOrd="0" presId="urn:microsoft.com/office/officeart/2005/8/layout/orgChart1"/>
    <dgm:cxn modelId="{2C560185-0DFE-4BA4-98B5-89DD61399F0F}" type="presParOf" srcId="{E8F6E33C-32F5-465B-86EB-6BE40BBECEE7}" destId="{6FF02A00-C8E9-4DE1-BF9B-88CF7198A76D}" srcOrd="2" destOrd="0" presId="urn:microsoft.com/office/officeart/2005/8/layout/orgChart1"/>
    <dgm:cxn modelId="{975E3A05-ADBD-48A8-A544-F555690EC7BD}" type="presParOf" srcId="{BD6E123A-A603-40AF-88EF-06964A1E467A}" destId="{C3B66E89-B99E-42B0-A376-3370E3C1638D}" srcOrd="2" destOrd="0" presId="urn:microsoft.com/office/officeart/2005/8/layout/orgChart1"/>
  </dgm:cxnLst>
  <dgm:bg>
    <a:solidFill>
      <a:schemeClr val="accent5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D7F9B2-38D7-486C-94F5-48402E60C28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17A5C77-B082-4424-9F77-C25F3D0A3606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fr-FR" sz="3200" dirty="0"/>
            <a:t>Comité directeur</a:t>
          </a:r>
        </a:p>
        <a:p>
          <a:pPr>
            <a:spcAft>
              <a:spcPct val="35000"/>
            </a:spcAft>
          </a:pPr>
          <a:r>
            <a:rPr lang="fr-FR" sz="2400" dirty="0"/>
            <a:t>composition tripartite sous la présidence d’un fonctionnaire de l’État</a:t>
          </a:r>
        </a:p>
      </dgm:t>
    </dgm:pt>
    <dgm:pt modelId="{86DD2907-95D9-4C16-9EFB-59856CA63713}" type="parTrans" cxnId="{2A348CDB-1E54-4F19-AF3A-CA656F3640CE}">
      <dgm:prSet/>
      <dgm:spPr/>
      <dgm:t>
        <a:bodyPr/>
        <a:lstStyle/>
        <a:p>
          <a:endParaRPr lang="fr-FR"/>
        </a:p>
      </dgm:t>
    </dgm:pt>
    <dgm:pt modelId="{484A6234-329D-49C1-ABF8-EE8EC9CACCB3}" type="sibTrans" cxnId="{2A348CDB-1E54-4F19-AF3A-CA656F3640CE}">
      <dgm:prSet/>
      <dgm:spPr/>
      <dgm:t>
        <a:bodyPr/>
        <a:lstStyle/>
        <a:p>
          <a:endParaRPr lang="fr-FR"/>
        </a:p>
      </dgm:t>
    </dgm:pt>
    <dgm:pt modelId="{F3E5942E-160F-4A84-8E18-4835CF2D7779}">
      <dgm:prSet phldrT="[Text]" custT="1"/>
      <dgm:spPr/>
      <dgm:t>
        <a:bodyPr/>
        <a:lstStyle/>
        <a:p>
          <a:r>
            <a:rPr lang="fr-FR" sz="2800" dirty="0"/>
            <a:t>assurés salariés</a:t>
          </a:r>
        </a:p>
        <a:p>
          <a:r>
            <a:rPr lang="fr-FR" sz="1800" dirty="0"/>
            <a:t>96 voix</a:t>
          </a:r>
          <a:endParaRPr lang="fr-FR" sz="1100" dirty="0"/>
        </a:p>
      </dgm:t>
    </dgm:pt>
    <dgm:pt modelId="{76FBB36C-AD89-47C9-8F30-19F3AFAB7216}" type="parTrans" cxnId="{C878B51C-CA57-4C2E-BC31-6F10A4DE313D}">
      <dgm:prSet/>
      <dgm:spPr/>
      <dgm:t>
        <a:bodyPr/>
        <a:lstStyle/>
        <a:p>
          <a:endParaRPr lang="fr-FR"/>
        </a:p>
      </dgm:t>
    </dgm:pt>
    <dgm:pt modelId="{488D18FD-6011-4C8C-BF69-B75671AE7B47}" type="sibTrans" cxnId="{C878B51C-CA57-4C2E-BC31-6F10A4DE313D}">
      <dgm:prSet/>
      <dgm:spPr/>
      <dgm:t>
        <a:bodyPr/>
        <a:lstStyle/>
        <a:p>
          <a:endParaRPr lang="fr-FR"/>
        </a:p>
      </dgm:t>
    </dgm:pt>
    <dgm:pt modelId="{98B4C245-E140-435B-9D87-3C6B2C3FD126}">
      <dgm:prSet phldrT="[Text]" custT="1"/>
      <dgm:spPr/>
      <dgm:t>
        <a:bodyPr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fr-FR" sz="2800" dirty="0"/>
            <a:t>assurés non-salariés et employeurs</a:t>
          </a:r>
        </a:p>
        <a:p>
          <a:pPr>
            <a:lnSpc>
              <a:spcPct val="80000"/>
            </a:lnSpc>
            <a:spcAft>
              <a:spcPct val="35000"/>
            </a:spcAft>
          </a:pPr>
          <a:r>
            <a:rPr lang="fr-FR" sz="1800" dirty="0"/>
            <a:t>96 voix</a:t>
          </a:r>
        </a:p>
      </dgm:t>
    </dgm:pt>
    <dgm:pt modelId="{D9A6F031-366B-4C2E-AA57-3E64EDFC0AC0}" type="parTrans" cxnId="{C7EA27AE-F272-4424-AAB5-E50D07369856}">
      <dgm:prSet/>
      <dgm:spPr/>
      <dgm:t>
        <a:bodyPr/>
        <a:lstStyle/>
        <a:p>
          <a:endParaRPr lang="fr-FR"/>
        </a:p>
      </dgm:t>
    </dgm:pt>
    <dgm:pt modelId="{43D910D3-3EC4-4F22-9ABA-B317226E30AF}" type="sibTrans" cxnId="{C7EA27AE-F272-4424-AAB5-E50D07369856}">
      <dgm:prSet/>
      <dgm:spPr/>
      <dgm:t>
        <a:bodyPr/>
        <a:lstStyle/>
        <a:p>
          <a:endParaRPr lang="fr-FR"/>
        </a:p>
      </dgm:t>
    </dgm:pt>
    <dgm:pt modelId="{F6989856-3170-4F2D-BCFD-9BD76CCFD7F6}">
      <dgm:prSet phldrT="[Text]" custT="1"/>
      <dgm:spPr/>
      <dgm:t>
        <a:bodyPr/>
        <a:lstStyle/>
        <a:p>
          <a:r>
            <a:rPr lang="fr-FR" sz="2800" dirty="0"/>
            <a:t>État (Président)</a:t>
          </a:r>
        </a:p>
        <a:p>
          <a:r>
            <a:rPr lang="fr-FR" sz="1800" dirty="0"/>
            <a:t>96 voix</a:t>
          </a:r>
        </a:p>
      </dgm:t>
    </dgm:pt>
    <dgm:pt modelId="{81C810CD-B43D-46AA-8059-5BCF981F66D6}" type="parTrans" cxnId="{D62B3DBE-EE5D-4AC7-83A6-377BE497B890}">
      <dgm:prSet/>
      <dgm:spPr/>
      <dgm:t>
        <a:bodyPr/>
        <a:lstStyle/>
        <a:p>
          <a:endParaRPr lang="fr-FR"/>
        </a:p>
      </dgm:t>
    </dgm:pt>
    <dgm:pt modelId="{3F6DCBA7-2C87-4DB4-A916-B03E54B5E5F5}" type="sibTrans" cxnId="{D62B3DBE-EE5D-4AC7-83A6-377BE497B890}">
      <dgm:prSet/>
      <dgm:spPr/>
      <dgm:t>
        <a:bodyPr/>
        <a:lstStyle/>
        <a:p>
          <a:endParaRPr lang="fr-FR"/>
        </a:p>
      </dgm:t>
    </dgm:pt>
    <dgm:pt modelId="{0721FF99-864D-494A-B7B9-8B7B7E8A7662}" type="pres">
      <dgm:prSet presAssocID="{39D7F9B2-38D7-486C-94F5-48402E60C28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1A50107-BDF5-47E3-A7BF-F5FF7A34897C}" type="pres">
      <dgm:prSet presAssocID="{717A5C77-B082-4424-9F77-C25F3D0A3606}" presName="hierRoot1" presStyleCnt="0">
        <dgm:presLayoutVars>
          <dgm:hierBranch val="init"/>
        </dgm:presLayoutVars>
      </dgm:prSet>
      <dgm:spPr/>
    </dgm:pt>
    <dgm:pt modelId="{22B6427C-C4FE-463C-9955-FFA81D38F60C}" type="pres">
      <dgm:prSet presAssocID="{717A5C77-B082-4424-9F77-C25F3D0A3606}" presName="rootComposite1" presStyleCnt="0"/>
      <dgm:spPr/>
    </dgm:pt>
    <dgm:pt modelId="{B41627A6-D4F5-446B-B57F-3557CFBBD931}" type="pres">
      <dgm:prSet presAssocID="{717A5C77-B082-4424-9F77-C25F3D0A3606}" presName="rootText1" presStyleLbl="node0" presStyleIdx="0" presStyleCnt="1" custScaleX="163587" custScaleY="77459" custLinFactNeighborX="0" custLinFactNeighborY="14252">
        <dgm:presLayoutVars>
          <dgm:chPref val="3"/>
        </dgm:presLayoutVars>
      </dgm:prSet>
      <dgm:spPr>
        <a:prstGeom prst="roundRect">
          <a:avLst/>
        </a:prstGeom>
      </dgm:spPr>
    </dgm:pt>
    <dgm:pt modelId="{75EEB89D-A0FA-481D-BAFF-AD39455DBBEA}" type="pres">
      <dgm:prSet presAssocID="{717A5C77-B082-4424-9F77-C25F3D0A3606}" presName="rootConnector1" presStyleLbl="node1" presStyleIdx="0" presStyleCnt="0"/>
      <dgm:spPr/>
    </dgm:pt>
    <dgm:pt modelId="{CEF6255D-7952-45D6-B92D-D05FBF5E4D09}" type="pres">
      <dgm:prSet presAssocID="{717A5C77-B082-4424-9F77-C25F3D0A3606}" presName="hierChild2" presStyleCnt="0"/>
      <dgm:spPr/>
    </dgm:pt>
    <dgm:pt modelId="{4A044579-8D2E-4F51-B08A-564626E46D36}" type="pres">
      <dgm:prSet presAssocID="{76FBB36C-AD89-47C9-8F30-19F3AFAB7216}" presName="Name37" presStyleLbl="parChTrans1D2" presStyleIdx="0" presStyleCnt="3"/>
      <dgm:spPr/>
    </dgm:pt>
    <dgm:pt modelId="{3EEBE7E6-36B8-4C67-B76F-994D55486DD3}" type="pres">
      <dgm:prSet presAssocID="{F3E5942E-160F-4A84-8E18-4835CF2D7779}" presName="hierRoot2" presStyleCnt="0">
        <dgm:presLayoutVars>
          <dgm:hierBranch val="init"/>
        </dgm:presLayoutVars>
      </dgm:prSet>
      <dgm:spPr/>
    </dgm:pt>
    <dgm:pt modelId="{A1BC21DE-8795-4BC8-B82A-348E43DD85B0}" type="pres">
      <dgm:prSet presAssocID="{F3E5942E-160F-4A84-8E18-4835CF2D7779}" presName="rootComposite" presStyleCnt="0"/>
      <dgm:spPr/>
    </dgm:pt>
    <dgm:pt modelId="{F3A781E5-44EE-4C5D-9EEF-647BD73E9C01}" type="pres">
      <dgm:prSet presAssocID="{F3E5942E-160F-4A84-8E18-4835CF2D7779}" presName="rootText" presStyleLbl="node2" presStyleIdx="0" presStyleCnt="3" custScaleX="95614" custScaleY="86375" custLinFactNeighborX="5927" custLinFactNeighborY="-1067">
        <dgm:presLayoutVars>
          <dgm:chPref val="3"/>
        </dgm:presLayoutVars>
      </dgm:prSet>
      <dgm:spPr>
        <a:prstGeom prst="roundRect">
          <a:avLst/>
        </a:prstGeom>
      </dgm:spPr>
    </dgm:pt>
    <dgm:pt modelId="{9696E4CE-986C-45B4-9808-7E53C1731371}" type="pres">
      <dgm:prSet presAssocID="{F3E5942E-160F-4A84-8E18-4835CF2D7779}" presName="rootConnector" presStyleLbl="node2" presStyleIdx="0" presStyleCnt="3"/>
      <dgm:spPr/>
    </dgm:pt>
    <dgm:pt modelId="{5A0BF786-5A17-4347-9614-F3B73B37B34E}" type="pres">
      <dgm:prSet presAssocID="{F3E5942E-160F-4A84-8E18-4835CF2D7779}" presName="hierChild4" presStyleCnt="0"/>
      <dgm:spPr/>
    </dgm:pt>
    <dgm:pt modelId="{5462F8BC-4A6C-4E6B-93FA-2D7432675BCD}" type="pres">
      <dgm:prSet presAssocID="{F3E5942E-160F-4A84-8E18-4835CF2D7779}" presName="hierChild5" presStyleCnt="0"/>
      <dgm:spPr/>
    </dgm:pt>
    <dgm:pt modelId="{CAA85980-00C6-44E3-9F4F-1AACB550FEE0}" type="pres">
      <dgm:prSet presAssocID="{D9A6F031-366B-4C2E-AA57-3E64EDFC0AC0}" presName="Name37" presStyleLbl="parChTrans1D2" presStyleIdx="1" presStyleCnt="3"/>
      <dgm:spPr/>
    </dgm:pt>
    <dgm:pt modelId="{65E0FF38-60D6-458C-96C6-0715208DF556}" type="pres">
      <dgm:prSet presAssocID="{98B4C245-E140-435B-9D87-3C6B2C3FD126}" presName="hierRoot2" presStyleCnt="0">
        <dgm:presLayoutVars>
          <dgm:hierBranch val="init"/>
        </dgm:presLayoutVars>
      </dgm:prSet>
      <dgm:spPr/>
    </dgm:pt>
    <dgm:pt modelId="{37CFEFA4-7F10-4222-B343-A319EDF91B1C}" type="pres">
      <dgm:prSet presAssocID="{98B4C245-E140-435B-9D87-3C6B2C3FD126}" presName="rootComposite" presStyleCnt="0"/>
      <dgm:spPr/>
    </dgm:pt>
    <dgm:pt modelId="{82FBF750-565E-4B75-BA56-750B966CB35D}" type="pres">
      <dgm:prSet presAssocID="{98B4C245-E140-435B-9D87-3C6B2C3FD126}" presName="rootText" presStyleLbl="node2" presStyleIdx="1" presStyleCnt="3" custScaleX="95068" custScaleY="84833">
        <dgm:presLayoutVars>
          <dgm:chPref val="3"/>
        </dgm:presLayoutVars>
      </dgm:prSet>
      <dgm:spPr>
        <a:prstGeom prst="roundRect">
          <a:avLst/>
        </a:prstGeom>
      </dgm:spPr>
    </dgm:pt>
    <dgm:pt modelId="{B424C818-7D15-4BB8-B004-81FAAAE42EEF}" type="pres">
      <dgm:prSet presAssocID="{98B4C245-E140-435B-9D87-3C6B2C3FD126}" presName="rootConnector" presStyleLbl="node2" presStyleIdx="1" presStyleCnt="3"/>
      <dgm:spPr/>
    </dgm:pt>
    <dgm:pt modelId="{598AB576-590E-4848-BD75-0669A5D07836}" type="pres">
      <dgm:prSet presAssocID="{98B4C245-E140-435B-9D87-3C6B2C3FD126}" presName="hierChild4" presStyleCnt="0"/>
      <dgm:spPr/>
    </dgm:pt>
    <dgm:pt modelId="{F3BC220D-F37E-449F-990E-D0388EAD58E5}" type="pres">
      <dgm:prSet presAssocID="{98B4C245-E140-435B-9D87-3C6B2C3FD126}" presName="hierChild5" presStyleCnt="0"/>
      <dgm:spPr/>
    </dgm:pt>
    <dgm:pt modelId="{E6CD5EA2-DAD5-494B-BF9E-270375AB73CA}" type="pres">
      <dgm:prSet presAssocID="{81C810CD-B43D-46AA-8059-5BCF981F66D6}" presName="Name37" presStyleLbl="parChTrans1D2" presStyleIdx="2" presStyleCnt="3"/>
      <dgm:spPr/>
    </dgm:pt>
    <dgm:pt modelId="{D82A9304-B22A-4652-8A77-A91C0784DFC3}" type="pres">
      <dgm:prSet presAssocID="{F6989856-3170-4F2D-BCFD-9BD76CCFD7F6}" presName="hierRoot2" presStyleCnt="0">
        <dgm:presLayoutVars>
          <dgm:hierBranch val="init"/>
        </dgm:presLayoutVars>
      </dgm:prSet>
      <dgm:spPr/>
    </dgm:pt>
    <dgm:pt modelId="{4AF3C783-B7B1-417D-B95C-3C4235A1CF5A}" type="pres">
      <dgm:prSet presAssocID="{F6989856-3170-4F2D-BCFD-9BD76CCFD7F6}" presName="rootComposite" presStyleCnt="0"/>
      <dgm:spPr/>
    </dgm:pt>
    <dgm:pt modelId="{145DD225-8256-42DE-9003-E5A50B0FB928}" type="pres">
      <dgm:prSet presAssocID="{F6989856-3170-4F2D-BCFD-9BD76CCFD7F6}" presName="rootText" presStyleLbl="node2" presStyleIdx="2" presStyleCnt="3" custScaleX="95224" custScaleY="87179" custLinFactNeighborX="-3890" custLinFactNeighborY="-1871">
        <dgm:presLayoutVars>
          <dgm:chPref val="3"/>
        </dgm:presLayoutVars>
      </dgm:prSet>
      <dgm:spPr>
        <a:prstGeom prst="roundRect">
          <a:avLst/>
        </a:prstGeom>
      </dgm:spPr>
    </dgm:pt>
    <dgm:pt modelId="{7C7D7D97-1719-4139-B829-D831832F5393}" type="pres">
      <dgm:prSet presAssocID="{F6989856-3170-4F2D-BCFD-9BD76CCFD7F6}" presName="rootConnector" presStyleLbl="node2" presStyleIdx="2" presStyleCnt="3"/>
      <dgm:spPr/>
    </dgm:pt>
    <dgm:pt modelId="{C02D0107-9B18-428F-B3F2-28AFFF7107E8}" type="pres">
      <dgm:prSet presAssocID="{F6989856-3170-4F2D-BCFD-9BD76CCFD7F6}" presName="hierChild4" presStyleCnt="0"/>
      <dgm:spPr/>
    </dgm:pt>
    <dgm:pt modelId="{19CDC6F4-6473-4376-BD0A-BADE9CA6C8CC}" type="pres">
      <dgm:prSet presAssocID="{F6989856-3170-4F2D-BCFD-9BD76CCFD7F6}" presName="hierChild5" presStyleCnt="0"/>
      <dgm:spPr/>
    </dgm:pt>
    <dgm:pt modelId="{84DA287D-2F5A-4F20-B780-3EEC3E01084D}" type="pres">
      <dgm:prSet presAssocID="{717A5C77-B082-4424-9F77-C25F3D0A3606}" presName="hierChild3" presStyleCnt="0"/>
      <dgm:spPr/>
    </dgm:pt>
  </dgm:ptLst>
  <dgm:cxnLst>
    <dgm:cxn modelId="{A7AF2300-CF9C-4309-BD6C-FEF943F9097A}" type="presOf" srcId="{717A5C77-B082-4424-9F77-C25F3D0A3606}" destId="{75EEB89D-A0FA-481D-BAFF-AD39455DBBEA}" srcOrd="1" destOrd="0" presId="urn:microsoft.com/office/officeart/2005/8/layout/orgChart1"/>
    <dgm:cxn modelId="{727A650F-0FAA-4281-A657-3A139D5CDED1}" type="presOf" srcId="{F3E5942E-160F-4A84-8E18-4835CF2D7779}" destId="{9696E4CE-986C-45B4-9808-7E53C1731371}" srcOrd="1" destOrd="0" presId="urn:microsoft.com/office/officeart/2005/8/layout/orgChart1"/>
    <dgm:cxn modelId="{C878B51C-CA57-4C2E-BC31-6F10A4DE313D}" srcId="{717A5C77-B082-4424-9F77-C25F3D0A3606}" destId="{F3E5942E-160F-4A84-8E18-4835CF2D7779}" srcOrd="0" destOrd="0" parTransId="{76FBB36C-AD89-47C9-8F30-19F3AFAB7216}" sibTransId="{488D18FD-6011-4C8C-BF69-B75671AE7B47}"/>
    <dgm:cxn modelId="{92B54566-578F-41C9-A868-91F160FE25C3}" type="presOf" srcId="{F3E5942E-160F-4A84-8E18-4835CF2D7779}" destId="{F3A781E5-44EE-4C5D-9EEF-647BD73E9C01}" srcOrd="0" destOrd="0" presId="urn:microsoft.com/office/officeart/2005/8/layout/orgChart1"/>
    <dgm:cxn modelId="{6E0F1849-53AA-4CCA-BF81-E4CEF9FD9DF5}" type="presOf" srcId="{D9A6F031-366B-4C2E-AA57-3E64EDFC0AC0}" destId="{CAA85980-00C6-44E3-9F4F-1AACB550FEE0}" srcOrd="0" destOrd="0" presId="urn:microsoft.com/office/officeart/2005/8/layout/orgChart1"/>
    <dgm:cxn modelId="{2E5DE46C-CBCE-4A48-98FF-A131C1ED9D10}" type="presOf" srcId="{98B4C245-E140-435B-9D87-3C6B2C3FD126}" destId="{B424C818-7D15-4BB8-B004-81FAAAE42EEF}" srcOrd="1" destOrd="0" presId="urn:microsoft.com/office/officeart/2005/8/layout/orgChart1"/>
    <dgm:cxn modelId="{23B8096E-F6FC-4313-82EA-A4D078376499}" type="presOf" srcId="{98B4C245-E140-435B-9D87-3C6B2C3FD126}" destId="{82FBF750-565E-4B75-BA56-750B966CB35D}" srcOrd="0" destOrd="0" presId="urn:microsoft.com/office/officeart/2005/8/layout/orgChart1"/>
    <dgm:cxn modelId="{D99CB993-D328-4523-B302-595682F689CA}" type="presOf" srcId="{76FBB36C-AD89-47C9-8F30-19F3AFAB7216}" destId="{4A044579-8D2E-4F51-B08A-564626E46D36}" srcOrd="0" destOrd="0" presId="urn:microsoft.com/office/officeart/2005/8/layout/orgChart1"/>
    <dgm:cxn modelId="{C7EA27AE-F272-4424-AAB5-E50D07369856}" srcId="{717A5C77-B082-4424-9F77-C25F3D0A3606}" destId="{98B4C245-E140-435B-9D87-3C6B2C3FD126}" srcOrd="1" destOrd="0" parTransId="{D9A6F031-366B-4C2E-AA57-3E64EDFC0AC0}" sibTransId="{43D910D3-3EC4-4F22-9ABA-B317226E30AF}"/>
    <dgm:cxn modelId="{9D6F13AF-D2E5-43EB-87F4-F6DF8DD632BC}" type="presOf" srcId="{717A5C77-B082-4424-9F77-C25F3D0A3606}" destId="{B41627A6-D4F5-446B-B57F-3557CFBBD931}" srcOrd="0" destOrd="0" presId="urn:microsoft.com/office/officeart/2005/8/layout/orgChart1"/>
    <dgm:cxn modelId="{2CA906B5-E839-4CF2-801C-91C197CC17A1}" type="presOf" srcId="{81C810CD-B43D-46AA-8059-5BCF981F66D6}" destId="{E6CD5EA2-DAD5-494B-BF9E-270375AB73CA}" srcOrd="0" destOrd="0" presId="urn:microsoft.com/office/officeart/2005/8/layout/orgChart1"/>
    <dgm:cxn modelId="{56BF22B9-0742-4584-9279-A866CD69D745}" type="presOf" srcId="{F6989856-3170-4F2D-BCFD-9BD76CCFD7F6}" destId="{145DD225-8256-42DE-9003-E5A50B0FB928}" srcOrd="0" destOrd="0" presId="urn:microsoft.com/office/officeart/2005/8/layout/orgChart1"/>
    <dgm:cxn modelId="{D62B3DBE-EE5D-4AC7-83A6-377BE497B890}" srcId="{717A5C77-B082-4424-9F77-C25F3D0A3606}" destId="{F6989856-3170-4F2D-BCFD-9BD76CCFD7F6}" srcOrd="2" destOrd="0" parTransId="{81C810CD-B43D-46AA-8059-5BCF981F66D6}" sibTransId="{3F6DCBA7-2C87-4DB4-A916-B03E54B5E5F5}"/>
    <dgm:cxn modelId="{2A348CDB-1E54-4F19-AF3A-CA656F3640CE}" srcId="{39D7F9B2-38D7-486C-94F5-48402E60C285}" destId="{717A5C77-B082-4424-9F77-C25F3D0A3606}" srcOrd="0" destOrd="0" parTransId="{86DD2907-95D9-4C16-9EFB-59856CA63713}" sibTransId="{484A6234-329D-49C1-ABF8-EE8EC9CACCB3}"/>
    <dgm:cxn modelId="{F64AB8DC-E882-4002-AC6B-A3C4C49FC4C4}" type="presOf" srcId="{F6989856-3170-4F2D-BCFD-9BD76CCFD7F6}" destId="{7C7D7D97-1719-4139-B829-D831832F5393}" srcOrd="1" destOrd="0" presId="urn:microsoft.com/office/officeart/2005/8/layout/orgChart1"/>
    <dgm:cxn modelId="{0F7BDDDC-9A2B-4D51-8932-BB93D09197B7}" type="presOf" srcId="{39D7F9B2-38D7-486C-94F5-48402E60C285}" destId="{0721FF99-864D-494A-B7B9-8B7B7E8A7662}" srcOrd="0" destOrd="0" presId="urn:microsoft.com/office/officeart/2005/8/layout/orgChart1"/>
    <dgm:cxn modelId="{1E16FD88-3C91-440B-86A0-50DADE991FC3}" type="presParOf" srcId="{0721FF99-864D-494A-B7B9-8B7B7E8A7662}" destId="{C1A50107-BDF5-47E3-A7BF-F5FF7A34897C}" srcOrd="0" destOrd="0" presId="urn:microsoft.com/office/officeart/2005/8/layout/orgChart1"/>
    <dgm:cxn modelId="{EDB1D9E6-0B6F-4E7E-AC83-9A62E1F606AE}" type="presParOf" srcId="{C1A50107-BDF5-47E3-A7BF-F5FF7A34897C}" destId="{22B6427C-C4FE-463C-9955-FFA81D38F60C}" srcOrd="0" destOrd="0" presId="urn:microsoft.com/office/officeart/2005/8/layout/orgChart1"/>
    <dgm:cxn modelId="{AA37802B-1B24-4E87-8FB8-2B1A37823278}" type="presParOf" srcId="{22B6427C-C4FE-463C-9955-FFA81D38F60C}" destId="{B41627A6-D4F5-446B-B57F-3557CFBBD931}" srcOrd="0" destOrd="0" presId="urn:microsoft.com/office/officeart/2005/8/layout/orgChart1"/>
    <dgm:cxn modelId="{069D12FC-1510-4838-A14A-42C517ECC786}" type="presParOf" srcId="{22B6427C-C4FE-463C-9955-FFA81D38F60C}" destId="{75EEB89D-A0FA-481D-BAFF-AD39455DBBEA}" srcOrd="1" destOrd="0" presId="urn:microsoft.com/office/officeart/2005/8/layout/orgChart1"/>
    <dgm:cxn modelId="{FF9A4162-CFAD-4E97-92B9-EDBBCFE55131}" type="presParOf" srcId="{C1A50107-BDF5-47E3-A7BF-F5FF7A34897C}" destId="{CEF6255D-7952-45D6-B92D-D05FBF5E4D09}" srcOrd="1" destOrd="0" presId="urn:microsoft.com/office/officeart/2005/8/layout/orgChart1"/>
    <dgm:cxn modelId="{791BBCBB-851D-4216-86C0-1B969AF15C2E}" type="presParOf" srcId="{CEF6255D-7952-45D6-B92D-D05FBF5E4D09}" destId="{4A044579-8D2E-4F51-B08A-564626E46D36}" srcOrd="0" destOrd="0" presId="urn:microsoft.com/office/officeart/2005/8/layout/orgChart1"/>
    <dgm:cxn modelId="{D755106F-71A1-480D-BF2E-D73F84978B4C}" type="presParOf" srcId="{CEF6255D-7952-45D6-B92D-D05FBF5E4D09}" destId="{3EEBE7E6-36B8-4C67-B76F-994D55486DD3}" srcOrd="1" destOrd="0" presId="urn:microsoft.com/office/officeart/2005/8/layout/orgChart1"/>
    <dgm:cxn modelId="{8C840C75-4905-42F5-BB1B-F68E74D7E77F}" type="presParOf" srcId="{3EEBE7E6-36B8-4C67-B76F-994D55486DD3}" destId="{A1BC21DE-8795-4BC8-B82A-348E43DD85B0}" srcOrd="0" destOrd="0" presId="urn:microsoft.com/office/officeart/2005/8/layout/orgChart1"/>
    <dgm:cxn modelId="{CC0DA2D1-23E3-4193-885E-0A3B382673FF}" type="presParOf" srcId="{A1BC21DE-8795-4BC8-B82A-348E43DD85B0}" destId="{F3A781E5-44EE-4C5D-9EEF-647BD73E9C01}" srcOrd="0" destOrd="0" presId="urn:microsoft.com/office/officeart/2005/8/layout/orgChart1"/>
    <dgm:cxn modelId="{7185119D-947F-4433-9FDA-DE85F7BADA4E}" type="presParOf" srcId="{A1BC21DE-8795-4BC8-B82A-348E43DD85B0}" destId="{9696E4CE-986C-45B4-9808-7E53C1731371}" srcOrd="1" destOrd="0" presId="urn:microsoft.com/office/officeart/2005/8/layout/orgChart1"/>
    <dgm:cxn modelId="{65BFD795-6AAD-472E-B2BA-EA5F588ED626}" type="presParOf" srcId="{3EEBE7E6-36B8-4C67-B76F-994D55486DD3}" destId="{5A0BF786-5A17-4347-9614-F3B73B37B34E}" srcOrd="1" destOrd="0" presId="urn:microsoft.com/office/officeart/2005/8/layout/orgChart1"/>
    <dgm:cxn modelId="{4061F237-C76D-4208-B939-5D85B8BBB7D3}" type="presParOf" srcId="{3EEBE7E6-36B8-4C67-B76F-994D55486DD3}" destId="{5462F8BC-4A6C-4E6B-93FA-2D7432675BCD}" srcOrd="2" destOrd="0" presId="urn:microsoft.com/office/officeart/2005/8/layout/orgChart1"/>
    <dgm:cxn modelId="{4A379C16-5A45-412B-9D42-81E2B9B983CE}" type="presParOf" srcId="{CEF6255D-7952-45D6-B92D-D05FBF5E4D09}" destId="{CAA85980-00C6-44E3-9F4F-1AACB550FEE0}" srcOrd="2" destOrd="0" presId="urn:microsoft.com/office/officeart/2005/8/layout/orgChart1"/>
    <dgm:cxn modelId="{F75DEAF0-BC89-4A84-BC5D-5D433D3FAC1D}" type="presParOf" srcId="{CEF6255D-7952-45D6-B92D-D05FBF5E4D09}" destId="{65E0FF38-60D6-458C-96C6-0715208DF556}" srcOrd="3" destOrd="0" presId="urn:microsoft.com/office/officeart/2005/8/layout/orgChart1"/>
    <dgm:cxn modelId="{CB3F6A98-1A70-43C3-8036-FA9289A91BB9}" type="presParOf" srcId="{65E0FF38-60D6-458C-96C6-0715208DF556}" destId="{37CFEFA4-7F10-4222-B343-A319EDF91B1C}" srcOrd="0" destOrd="0" presId="urn:microsoft.com/office/officeart/2005/8/layout/orgChart1"/>
    <dgm:cxn modelId="{9CD7DCFC-AF7B-4A3F-8F0D-3912098D2A5A}" type="presParOf" srcId="{37CFEFA4-7F10-4222-B343-A319EDF91B1C}" destId="{82FBF750-565E-4B75-BA56-750B966CB35D}" srcOrd="0" destOrd="0" presId="urn:microsoft.com/office/officeart/2005/8/layout/orgChart1"/>
    <dgm:cxn modelId="{58E73633-D98D-4AE7-81FD-7772FA8AFE09}" type="presParOf" srcId="{37CFEFA4-7F10-4222-B343-A319EDF91B1C}" destId="{B424C818-7D15-4BB8-B004-81FAAAE42EEF}" srcOrd="1" destOrd="0" presId="urn:microsoft.com/office/officeart/2005/8/layout/orgChart1"/>
    <dgm:cxn modelId="{E2A21E93-EA3E-4879-A0EB-6374610E078E}" type="presParOf" srcId="{65E0FF38-60D6-458C-96C6-0715208DF556}" destId="{598AB576-590E-4848-BD75-0669A5D07836}" srcOrd="1" destOrd="0" presId="urn:microsoft.com/office/officeart/2005/8/layout/orgChart1"/>
    <dgm:cxn modelId="{2ECB74D6-7B8E-439B-9009-3634EEE24B73}" type="presParOf" srcId="{65E0FF38-60D6-458C-96C6-0715208DF556}" destId="{F3BC220D-F37E-449F-990E-D0388EAD58E5}" srcOrd="2" destOrd="0" presId="urn:microsoft.com/office/officeart/2005/8/layout/orgChart1"/>
    <dgm:cxn modelId="{E84A5EC4-AE10-4DF9-B7A2-5FF35D345ADC}" type="presParOf" srcId="{CEF6255D-7952-45D6-B92D-D05FBF5E4D09}" destId="{E6CD5EA2-DAD5-494B-BF9E-270375AB73CA}" srcOrd="4" destOrd="0" presId="urn:microsoft.com/office/officeart/2005/8/layout/orgChart1"/>
    <dgm:cxn modelId="{73E4265C-F017-436F-B88D-4A615F090966}" type="presParOf" srcId="{CEF6255D-7952-45D6-B92D-D05FBF5E4D09}" destId="{D82A9304-B22A-4652-8A77-A91C0784DFC3}" srcOrd="5" destOrd="0" presId="urn:microsoft.com/office/officeart/2005/8/layout/orgChart1"/>
    <dgm:cxn modelId="{CD4D08E5-1DFA-4E2C-84DA-03606B775BAF}" type="presParOf" srcId="{D82A9304-B22A-4652-8A77-A91C0784DFC3}" destId="{4AF3C783-B7B1-417D-B95C-3C4235A1CF5A}" srcOrd="0" destOrd="0" presId="urn:microsoft.com/office/officeart/2005/8/layout/orgChart1"/>
    <dgm:cxn modelId="{48158279-0B64-4575-9831-0C91E32C90EB}" type="presParOf" srcId="{4AF3C783-B7B1-417D-B95C-3C4235A1CF5A}" destId="{145DD225-8256-42DE-9003-E5A50B0FB928}" srcOrd="0" destOrd="0" presId="urn:microsoft.com/office/officeart/2005/8/layout/orgChart1"/>
    <dgm:cxn modelId="{79AA6EFB-7A41-4CF3-A3D5-6F4A534C8505}" type="presParOf" srcId="{4AF3C783-B7B1-417D-B95C-3C4235A1CF5A}" destId="{7C7D7D97-1719-4139-B829-D831832F5393}" srcOrd="1" destOrd="0" presId="urn:microsoft.com/office/officeart/2005/8/layout/orgChart1"/>
    <dgm:cxn modelId="{FCC9368B-A51A-4DAE-9614-C2342140B17D}" type="presParOf" srcId="{D82A9304-B22A-4652-8A77-A91C0784DFC3}" destId="{C02D0107-9B18-428F-B3F2-28AFFF7107E8}" srcOrd="1" destOrd="0" presId="urn:microsoft.com/office/officeart/2005/8/layout/orgChart1"/>
    <dgm:cxn modelId="{460A80E0-6BBF-4126-B9E7-77A9B54EA7ED}" type="presParOf" srcId="{D82A9304-B22A-4652-8A77-A91C0784DFC3}" destId="{19CDC6F4-6473-4376-BD0A-BADE9CA6C8CC}" srcOrd="2" destOrd="0" presId="urn:microsoft.com/office/officeart/2005/8/layout/orgChart1"/>
    <dgm:cxn modelId="{1A1B088E-3A8B-44D9-9BE3-75FC91C7F582}" type="presParOf" srcId="{C1A50107-BDF5-47E3-A7BF-F5FF7A34897C}" destId="{84DA287D-2F5A-4F20-B780-3EEC3E01084D}" srcOrd="2" destOrd="0" presId="urn:microsoft.com/office/officeart/2005/8/layout/orgChart1"/>
  </dgm:cxnLst>
  <dgm:bg>
    <a:solidFill>
      <a:schemeClr val="accent5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9F4680-F397-48CB-8053-D969912DA54C}">
      <dsp:nvSpPr>
        <dsp:cNvPr id="0" name=""/>
        <dsp:cNvSpPr/>
      </dsp:nvSpPr>
      <dsp:spPr>
        <a:xfrm>
          <a:off x="4736064" y="1402556"/>
          <a:ext cx="2538996" cy="4526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274"/>
              </a:lnTo>
              <a:lnTo>
                <a:pt x="2538996" y="367274"/>
              </a:lnTo>
              <a:lnTo>
                <a:pt x="2538996" y="4526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C63F0E-9E36-440F-B5D6-9F6CE86EB35B}">
      <dsp:nvSpPr>
        <dsp:cNvPr id="0" name=""/>
        <dsp:cNvSpPr/>
      </dsp:nvSpPr>
      <dsp:spPr>
        <a:xfrm>
          <a:off x="1208618" y="2822925"/>
          <a:ext cx="1434933" cy="8284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8436"/>
              </a:lnTo>
              <a:lnTo>
                <a:pt x="1434933" y="82843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ED4AFA-B1E4-4BC0-8D8A-19D3E00E935A}">
      <dsp:nvSpPr>
        <dsp:cNvPr id="0" name=""/>
        <dsp:cNvSpPr/>
      </dsp:nvSpPr>
      <dsp:spPr>
        <a:xfrm>
          <a:off x="1056372" y="2822925"/>
          <a:ext cx="152246" cy="811545"/>
        </a:xfrm>
        <a:custGeom>
          <a:avLst/>
          <a:gdLst/>
          <a:ahLst/>
          <a:cxnLst/>
          <a:rect l="0" t="0" r="0" b="0"/>
          <a:pathLst>
            <a:path>
              <a:moveTo>
                <a:pt x="152246" y="0"/>
              </a:moveTo>
              <a:lnTo>
                <a:pt x="0" y="81154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407D14-2809-4510-B98F-D469B76724CF}">
      <dsp:nvSpPr>
        <dsp:cNvPr id="0" name=""/>
        <dsp:cNvSpPr/>
      </dsp:nvSpPr>
      <dsp:spPr>
        <a:xfrm>
          <a:off x="1208618" y="2822925"/>
          <a:ext cx="2743453" cy="808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8657"/>
              </a:lnTo>
              <a:lnTo>
                <a:pt x="2743453" y="8086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D53B01-5EA3-4E8F-8CFF-F4F2A1FE2C46}">
      <dsp:nvSpPr>
        <dsp:cNvPr id="0" name=""/>
        <dsp:cNvSpPr/>
      </dsp:nvSpPr>
      <dsp:spPr>
        <a:xfrm>
          <a:off x="2853125" y="1402556"/>
          <a:ext cx="1882938" cy="455048"/>
        </a:xfrm>
        <a:custGeom>
          <a:avLst/>
          <a:gdLst/>
          <a:ahLst/>
          <a:cxnLst/>
          <a:rect l="0" t="0" r="0" b="0"/>
          <a:pathLst>
            <a:path>
              <a:moveTo>
                <a:pt x="1882938" y="0"/>
              </a:moveTo>
              <a:lnTo>
                <a:pt x="1882938" y="369629"/>
              </a:lnTo>
              <a:lnTo>
                <a:pt x="0" y="369629"/>
              </a:lnTo>
              <a:lnTo>
                <a:pt x="0" y="4550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6F0916-FBAA-4A8D-A24B-3B58C8BBC5F3}">
      <dsp:nvSpPr>
        <dsp:cNvPr id="0" name=""/>
        <dsp:cNvSpPr/>
      </dsp:nvSpPr>
      <dsp:spPr>
        <a:xfrm>
          <a:off x="2168444" y="347496"/>
          <a:ext cx="5135239" cy="10550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2800" kern="1200" dirty="0"/>
            <a:t>Recettes du budget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soins de santé</a:t>
          </a:r>
        </a:p>
      </dsp:txBody>
      <dsp:txXfrm>
        <a:off x="2219948" y="399000"/>
        <a:ext cx="5032231" cy="952051"/>
      </dsp:txXfrm>
    </dsp:sp>
    <dsp:sp modelId="{18816EFF-FD3C-4C92-ADAD-F81D1EB30967}">
      <dsp:nvSpPr>
        <dsp:cNvPr id="0" name=""/>
        <dsp:cNvSpPr/>
      </dsp:nvSpPr>
      <dsp:spPr>
        <a:xfrm>
          <a:off x="797491" y="1857604"/>
          <a:ext cx="4111268" cy="9653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cotisations assurés et employeurs 60%</a:t>
          </a:r>
        </a:p>
      </dsp:txBody>
      <dsp:txXfrm>
        <a:off x="844614" y="1904727"/>
        <a:ext cx="4017022" cy="871075"/>
      </dsp:txXfrm>
    </dsp:sp>
    <dsp:sp modelId="{817AF857-9978-4801-907F-D08451A9CFE7}">
      <dsp:nvSpPr>
        <dsp:cNvPr id="0" name=""/>
        <dsp:cNvSpPr/>
      </dsp:nvSpPr>
      <dsp:spPr>
        <a:xfrm>
          <a:off x="3952072" y="3320235"/>
          <a:ext cx="1448175" cy="6226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employeurs</a:t>
          </a:r>
        </a:p>
      </dsp:txBody>
      <dsp:txXfrm>
        <a:off x="3982470" y="3350633"/>
        <a:ext cx="1387379" cy="561900"/>
      </dsp:txXfrm>
    </dsp:sp>
    <dsp:sp modelId="{15D1DA0D-80D1-4F46-9FFE-10DF7B522F9D}">
      <dsp:nvSpPr>
        <dsp:cNvPr id="0" name=""/>
        <dsp:cNvSpPr/>
      </dsp:nvSpPr>
      <dsp:spPr>
        <a:xfrm>
          <a:off x="1056372" y="3374956"/>
          <a:ext cx="1312978" cy="5190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salariés</a:t>
          </a:r>
        </a:p>
      </dsp:txBody>
      <dsp:txXfrm>
        <a:off x="1081709" y="3400293"/>
        <a:ext cx="1262304" cy="468356"/>
      </dsp:txXfrm>
    </dsp:sp>
    <dsp:sp modelId="{A2E9423E-BA3D-41CF-B240-0848BFCDF2DD}">
      <dsp:nvSpPr>
        <dsp:cNvPr id="0" name=""/>
        <dsp:cNvSpPr/>
      </dsp:nvSpPr>
      <dsp:spPr>
        <a:xfrm>
          <a:off x="2643551" y="3394874"/>
          <a:ext cx="921469" cy="5129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non-salariés</a:t>
          </a:r>
        </a:p>
      </dsp:txBody>
      <dsp:txXfrm>
        <a:off x="2668592" y="3419915"/>
        <a:ext cx="871387" cy="462892"/>
      </dsp:txXfrm>
    </dsp:sp>
    <dsp:sp modelId="{7F90B3AF-4777-491E-85ED-59222EBD16EC}">
      <dsp:nvSpPr>
        <dsp:cNvPr id="0" name=""/>
        <dsp:cNvSpPr/>
      </dsp:nvSpPr>
      <dsp:spPr>
        <a:xfrm>
          <a:off x="5136680" y="1855249"/>
          <a:ext cx="4276760" cy="9765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2400" kern="1200" dirty="0"/>
            <a:t>cotisation forfaitaire État 40%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(recettes fiscales générales)</a:t>
          </a:r>
          <a:endParaRPr lang="fr-FR" sz="1000" kern="1200" dirty="0"/>
        </a:p>
      </dsp:txBody>
      <dsp:txXfrm>
        <a:off x="5184353" y="1902922"/>
        <a:ext cx="4181414" cy="8812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CD5EA2-DAD5-494B-BF9E-270375AB73CA}">
      <dsp:nvSpPr>
        <dsp:cNvPr id="0" name=""/>
        <dsp:cNvSpPr/>
      </dsp:nvSpPr>
      <dsp:spPr>
        <a:xfrm>
          <a:off x="5257800" y="1989598"/>
          <a:ext cx="3605063" cy="4147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175"/>
              </a:lnTo>
              <a:lnTo>
                <a:pt x="3605063" y="78175"/>
              </a:lnTo>
              <a:lnTo>
                <a:pt x="3605063" y="4147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A85980-00C6-44E3-9F4F-1AACB550FEE0}">
      <dsp:nvSpPr>
        <dsp:cNvPr id="0" name=""/>
        <dsp:cNvSpPr/>
      </dsp:nvSpPr>
      <dsp:spPr>
        <a:xfrm>
          <a:off x="5212080" y="1989598"/>
          <a:ext cx="91440" cy="4447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8166"/>
              </a:lnTo>
              <a:lnTo>
                <a:pt x="51971" y="108166"/>
              </a:lnTo>
              <a:lnTo>
                <a:pt x="51971" y="4447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044579-8D2E-4F51-B08A-564626E46D36}">
      <dsp:nvSpPr>
        <dsp:cNvPr id="0" name=""/>
        <dsp:cNvSpPr/>
      </dsp:nvSpPr>
      <dsp:spPr>
        <a:xfrm>
          <a:off x="1724292" y="1989598"/>
          <a:ext cx="3533507" cy="427682"/>
        </a:xfrm>
        <a:custGeom>
          <a:avLst/>
          <a:gdLst/>
          <a:ahLst/>
          <a:cxnLst/>
          <a:rect l="0" t="0" r="0" b="0"/>
          <a:pathLst>
            <a:path>
              <a:moveTo>
                <a:pt x="3533507" y="0"/>
              </a:moveTo>
              <a:lnTo>
                <a:pt x="3533507" y="91063"/>
              </a:lnTo>
              <a:lnTo>
                <a:pt x="0" y="91063"/>
              </a:lnTo>
              <a:lnTo>
                <a:pt x="0" y="4276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1627A6-D4F5-446B-B57F-3557CFBBD931}">
      <dsp:nvSpPr>
        <dsp:cNvPr id="0" name=""/>
        <dsp:cNvSpPr/>
      </dsp:nvSpPr>
      <dsp:spPr>
        <a:xfrm>
          <a:off x="2635584" y="747970"/>
          <a:ext cx="5244431" cy="12416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3200" kern="1200" dirty="0"/>
            <a:t>Comité directeur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composition tripartite sous la présidence d’un fonctionnaire de l’État</a:t>
          </a:r>
        </a:p>
      </dsp:txBody>
      <dsp:txXfrm>
        <a:off x="2696195" y="808581"/>
        <a:ext cx="5123209" cy="1120406"/>
      </dsp:txXfrm>
    </dsp:sp>
    <dsp:sp modelId="{F3A781E5-44EE-4C5D-9EEF-647BD73E9C01}">
      <dsp:nvSpPr>
        <dsp:cNvPr id="0" name=""/>
        <dsp:cNvSpPr/>
      </dsp:nvSpPr>
      <dsp:spPr>
        <a:xfrm>
          <a:off x="191648" y="2417281"/>
          <a:ext cx="3065286" cy="13845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/>
            <a:t>assurés salariés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96 voix</a:t>
          </a:r>
          <a:endParaRPr lang="fr-FR" sz="1100" kern="1200" dirty="0"/>
        </a:p>
      </dsp:txBody>
      <dsp:txXfrm>
        <a:off x="259236" y="2484869"/>
        <a:ext cx="2930110" cy="1249370"/>
      </dsp:txXfrm>
    </dsp:sp>
    <dsp:sp modelId="{82FBF750-565E-4B75-BA56-750B966CB35D}">
      <dsp:nvSpPr>
        <dsp:cNvPr id="0" name=""/>
        <dsp:cNvSpPr/>
      </dsp:nvSpPr>
      <dsp:spPr>
        <a:xfrm>
          <a:off x="3740160" y="2434384"/>
          <a:ext cx="3047782" cy="13598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2800" kern="1200" dirty="0"/>
            <a:t>assurés non-salariés et employeurs</a:t>
          </a:r>
        </a:p>
        <a:p>
          <a:pPr marL="0" lvl="0" indent="0" algn="ctr" defTabSz="1244600">
            <a:lnSpc>
              <a:spcPct val="8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96 voix</a:t>
          </a:r>
        </a:p>
      </dsp:txBody>
      <dsp:txXfrm>
        <a:off x="3806541" y="2500765"/>
        <a:ext cx="2915020" cy="1227067"/>
      </dsp:txXfrm>
    </dsp:sp>
    <dsp:sp modelId="{145DD225-8256-42DE-9003-E5A50B0FB928}">
      <dsp:nvSpPr>
        <dsp:cNvPr id="0" name=""/>
        <dsp:cNvSpPr/>
      </dsp:nvSpPr>
      <dsp:spPr>
        <a:xfrm>
          <a:off x="7336471" y="2404393"/>
          <a:ext cx="3052783" cy="13974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/>
            <a:t>État (Président)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96 voix</a:t>
          </a:r>
        </a:p>
      </dsp:txBody>
      <dsp:txXfrm>
        <a:off x="7404688" y="2472610"/>
        <a:ext cx="2916349" cy="1261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23.svg"/><Relationship Id="rId4" Type="http://schemas.openxmlformats.org/officeDocument/2006/relationships/image" Target="../media/image19.svg"/><Relationship Id="rId9" Type="http://schemas.openxmlformats.org/officeDocument/2006/relationships/image" Target="../media/image2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0.59828</cdr:x>
      <cdr:y>0.46027</cdr:y>
    </cdr:from>
    <cdr:to>
      <cdr:x>0.79303</cdr:x>
      <cdr:y>0.68574</cdr:y>
    </cdr:to>
    <cdr:sp macro="" textlink="">
      <cdr:nvSpPr>
        <cdr:cNvPr id="2" name="Arrow: Right 1">
          <a:extLst xmlns:a="http://schemas.openxmlformats.org/drawingml/2006/main">
            <a:ext uri="{FF2B5EF4-FFF2-40B4-BE49-F238E27FC236}">
              <a16:creationId xmlns:a16="http://schemas.microsoft.com/office/drawing/2014/main" id="{6036E9F6-4BE7-40B9-AD93-C633473666C5}"/>
            </a:ext>
          </a:extLst>
        </cdr:cNvPr>
        <cdr:cNvSpPr/>
      </cdr:nvSpPr>
      <cdr:spPr>
        <a:xfrm xmlns:a="http://schemas.openxmlformats.org/drawingml/2006/main">
          <a:off x="6291262" y="2002792"/>
          <a:ext cx="2047875" cy="981075"/>
        </a:xfrm>
        <a:prstGeom xmlns:a="http://schemas.openxmlformats.org/drawingml/2006/main" prst="rightArrow">
          <a:avLst/>
        </a:prstGeom>
        <a:gradFill xmlns:a="http://schemas.openxmlformats.org/drawingml/2006/main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fr-FR" b="1" dirty="0">
              <a:solidFill>
                <a:schemeClr val="tx1"/>
              </a:solidFill>
            </a:rPr>
            <a:t>Soins de santé </a:t>
          </a:r>
          <a:r>
            <a:rPr lang="fr-FR" dirty="0">
              <a:solidFill>
                <a:schemeClr val="tx1"/>
              </a:solidFill>
            </a:rPr>
            <a:t>décomposés au slide suivant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0.40328</cdr:x>
      <cdr:y>0.27133</cdr:y>
    </cdr:from>
    <cdr:to>
      <cdr:x>0.43431</cdr:x>
      <cdr:y>0.34896</cdr:y>
    </cdr:to>
    <cdr:pic>
      <cdr:nvPicPr>
        <cdr:cNvPr id="2" name="Graphic 17" descr="Stethoscope">
          <a:extLst xmlns:a="http://schemas.openxmlformats.org/drawingml/2006/main">
            <a:ext uri="{FF2B5EF4-FFF2-40B4-BE49-F238E27FC236}">
              <a16:creationId xmlns:a16="http://schemas.microsoft.com/office/drawing/2014/main" id="{66F5A9EE-76E8-4B3A-A335-2C9B65824DDF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  <a:ext uri="{96DAC541-7B7A-43D3-8B79-37D633B846F1}">
              <asvg:svgBlip xmlns:asvg="http://schemas.microsoft.com/office/drawing/2016/SVG/main" r:embed="rId2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4210051" y="1131887"/>
          <a:ext cx="323850" cy="32385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0.46794</cdr:x>
      <cdr:y>0.29892</cdr:y>
    </cdr:from>
    <cdr:to>
      <cdr:x>0.50365</cdr:x>
      <cdr:y>0.37655</cdr:y>
    </cdr:to>
    <cdr:pic>
      <cdr:nvPicPr>
        <cdr:cNvPr id="3" name="Graphic 1" descr="Medicine">
          <a:extLst xmlns:a="http://schemas.openxmlformats.org/drawingml/2006/main">
            <a:ext uri="{FF2B5EF4-FFF2-40B4-BE49-F238E27FC236}">
              <a16:creationId xmlns:a16="http://schemas.microsoft.com/office/drawing/2014/main" id="{D2162EE5-20F6-4107-A8FA-50858528669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>
          <a:extLst>
            <a:ext uri="{28A0092B-C50C-407E-A947-70E740481C1C}">
              <a14:useLocalDpi xmlns:a14="http://schemas.microsoft.com/office/drawing/2010/main" val="0"/>
            </a:ext>
            <a:ext uri="{96DAC541-7B7A-43D3-8B79-37D633B846F1}">
              <asvg:svgBlip xmlns:asvg="http://schemas.microsoft.com/office/drawing/2016/SVG/main" r:embed="rId4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4884986" y="1246982"/>
          <a:ext cx="372814" cy="32384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0.50365</cdr:x>
      <cdr:y>0.54715</cdr:y>
    </cdr:from>
    <cdr:to>
      <cdr:x>0.53467</cdr:x>
      <cdr:y>0.62478</cdr:y>
    </cdr:to>
    <cdr:pic>
      <cdr:nvPicPr>
        <cdr:cNvPr id="4" name="Graphic 15" descr="Medical">
          <a:extLst xmlns:a="http://schemas.openxmlformats.org/drawingml/2006/main">
            <a:ext uri="{FF2B5EF4-FFF2-40B4-BE49-F238E27FC236}">
              <a16:creationId xmlns:a16="http://schemas.microsoft.com/office/drawing/2014/main" id="{A9EF85F2-998D-47A4-9B57-81F38CE89597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5">
          <a:extLst>
            <a:ext uri="{28A0092B-C50C-407E-A947-70E740481C1C}">
              <a14:useLocalDpi xmlns:a14="http://schemas.microsoft.com/office/drawing/2010/main" val="0"/>
            </a:ext>
            <a:ext uri="{96DAC541-7B7A-43D3-8B79-37D633B846F1}">
              <asvg:svgBlip xmlns:asvg="http://schemas.microsoft.com/office/drawing/2016/SVG/main" r:embed="rId6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257800" y="2282504"/>
          <a:ext cx="323850" cy="32385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0.4594</cdr:x>
      <cdr:y>0.19043</cdr:y>
    </cdr:from>
    <cdr:to>
      <cdr:x>0.48221</cdr:x>
      <cdr:y>0.24751</cdr:y>
    </cdr:to>
    <cdr:pic>
      <cdr:nvPicPr>
        <cdr:cNvPr id="6" name="Graphic 5" descr="Tooth">
          <a:extLst xmlns:a="http://schemas.openxmlformats.org/drawingml/2006/main">
            <a:ext uri="{FF2B5EF4-FFF2-40B4-BE49-F238E27FC236}">
              <a16:creationId xmlns:a16="http://schemas.microsoft.com/office/drawing/2014/main" id="{75E13F74-D6B0-4F89-ABF8-B29388218359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7">
          <a:extLst>
            <a:ext uri="{28A0092B-C50C-407E-A947-70E740481C1C}">
              <a14:useLocalDpi xmlns:a14="http://schemas.microsoft.com/office/drawing/2010/main" val="0"/>
            </a:ext>
            <a:ext uri="{96DAC541-7B7A-43D3-8B79-37D633B846F1}">
              <asvg:svgBlip xmlns:asvg="http://schemas.microsoft.com/office/drawing/2016/SVG/main" r:embed="rId8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4795837" y="794383"/>
          <a:ext cx="238125" cy="238125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0.60493</cdr:x>
      <cdr:y>0.42009</cdr:y>
    </cdr:from>
    <cdr:to>
      <cdr:x>0.62774</cdr:x>
      <cdr:y>0.47717</cdr:y>
    </cdr:to>
    <cdr:pic>
      <cdr:nvPicPr>
        <cdr:cNvPr id="8" name="Graphic 7" descr="Needle">
          <a:extLst xmlns:a="http://schemas.openxmlformats.org/drawingml/2006/main">
            <a:ext uri="{FF2B5EF4-FFF2-40B4-BE49-F238E27FC236}">
              <a16:creationId xmlns:a16="http://schemas.microsoft.com/office/drawing/2014/main" id="{D207DBE1-C3BF-45DB-BAA6-720080B1575A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9">
          <a:extLst>
            <a:ext uri="{28A0092B-C50C-407E-A947-70E740481C1C}">
              <a14:useLocalDpi xmlns:a14="http://schemas.microsoft.com/office/drawing/2010/main" val="0"/>
            </a:ext>
            <a:ext uri="{96DAC541-7B7A-43D3-8B79-37D633B846F1}">
              <asvg:svgBlip xmlns:asvg="http://schemas.microsoft.com/office/drawing/2016/SVG/main" r:embed="rId1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6315076" y="1752439"/>
          <a:ext cx="238125" cy="238125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0.53878</cdr:x>
      <cdr:y>0.44889</cdr:y>
    </cdr:from>
    <cdr:to>
      <cdr:x>0.81292</cdr:x>
      <cdr:y>0.7598</cdr:y>
    </cdr:to>
    <cdr:sp macro="" textlink="">
      <cdr:nvSpPr>
        <cdr:cNvPr id="9" name="Arrow: Right 8">
          <a:extLst xmlns:a="http://schemas.openxmlformats.org/drawingml/2006/main">
            <a:ext uri="{FF2B5EF4-FFF2-40B4-BE49-F238E27FC236}">
              <a16:creationId xmlns:a16="http://schemas.microsoft.com/office/drawing/2014/main" id="{EB334AFB-4310-4DD1-AFC2-79916627CC24}"/>
            </a:ext>
          </a:extLst>
        </cdr:cNvPr>
        <cdr:cNvSpPr/>
      </cdr:nvSpPr>
      <cdr:spPr>
        <a:xfrm xmlns:a="http://schemas.openxmlformats.org/drawingml/2006/main">
          <a:off x="5624512" y="1872616"/>
          <a:ext cx="2861910" cy="1296988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F0EA0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FR" sz="1600" dirty="0">
              <a:solidFill>
                <a:schemeClr val="tx1"/>
              </a:solidFill>
            </a:rPr>
            <a:t>Enveloppe budgétaire globale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96BD4-13EE-48D4-8E29-F8EEEBF11B59}" type="datetimeFigureOut">
              <a:rPr lang="fr-FR" smtClean="0"/>
              <a:t>17/10/2018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E6AE5-241C-45ED-992B-8559E9A2F54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6831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B40FD-CA42-4C4E-A593-2AA23E70E3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DB9548-9C50-4CFC-A162-B6B160703D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CE58B-AAB4-40C0-B9F9-B66DC1A32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850DC-CE3A-4D74-8961-AB779C582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EPSU CJ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321A4-8786-4533-AF1E-32973B39B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8713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96B7D-E8A5-4A51-A27C-48E1BD8B8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C8B6DC-C437-432D-BEDC-E1C9141752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C92C1-B205-4D3B-977B-90AEFE9CA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C44EF-ABE1-41D5-9F38-A496A4FE8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EPSU CJ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E9465-0846-4751-9007-D46334AF4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63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1AE7B3-3FD9-4CE4-8733-129536BB23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070223-9A13-44F2-9150-19FD084047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55F612-6859-4362-955B-691EEF76F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DBDB6E-9DB1-49BB-B7D3-F2E54A270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EPSU CJ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8C7601-7EC3-449B-B5BF-41D6954FC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4931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951AE-A9C5-4F81-B568-552B9D069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79AA3-2E5E-4858-BDDA-F10CC0C6A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87DEB-B690-41A6-9CAA-A98668FCE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879C3D-5A7A-4E05-B41A-E8A248739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EPSU CJ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A966DE-4FED-4728-9CDD-905F9EB48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0967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315B1-44A1-487B-9A62-0FECFF854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209632-A8B8-4E7A-9EC1-43527C7FAF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A3151-A9EC-435B-9EC5-1D7191428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52D04-5A88-4690-8CCF-393518159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EPSU CJ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89441-043E-4D13-A402-E8EBFEF53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4258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A5584-5BD3-4B77-A5A1-06DAFAD53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0024A-3394-430C-A81A-EE0CFBCB77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BB1F39-763B-4F7A-A4A8-2F7B59ECA5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8C164D-A3C9-4801-AEE5-F97486611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B6DBE-701D-4853-A7F1-DCF1ADC5E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EPSU CJ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DD55F4-A5F9-496C-BC6D-F3FAB3C88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4487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3985A-37D3-4ECA-8479-24A065B38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4A88B9-C3F3-4278-8CF6-E235113002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F6891D-054A-48E3-9F39-97F8BC289A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4F6579-F11E-4004-A90F-6675BC5809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CD045E-9F04-472B-90D1-18E885F65B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084EE5-744B-4568-BC7E-EE36E232F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D678C5-9DFF-443E-824F-7A04798E6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EPSU CJ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F6C4A2-39F1-471D-8807-CA68ADCAD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4316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E55E3-B587-4C50-8D94-3883F8720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034AE5-EDF8-498A-85CE-0C4EE35F2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C706F7-24A6-45E6-A463-8DB04F450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EPSU CJ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493C1A-0785-4C89-91E9-8057CD065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8378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65235B-BCEF-417C-8065-B00D08C14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62270B-CD41-4083-A5C7-AC6E5B224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EPSU CJ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8EC515-A63E-4B01-B1B1-A42663508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5952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3AD2A-3E5F-4E21-BFE7-A43C9B450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E91AD-1EE1-4B81-A17A-10FD25A61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5FA729-78D9-417F-B2B2-4AEC1962C3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548540-F93E-4945-864E-D80937BC9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7B5CE6-4D51-45E9-BD47-E0D8D1C10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EPSU CJ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848BC-526B-4A1B-83AC-38D90D12A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3307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80E0C-E66A-4759-90B5-23799B78C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25F3E3-CB73-48D6-8665-BDED9FCD89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68952E-95F6-4162-93E1-8C82E36EB6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71B39B-B64E-470D-B8BA-E8DCD990E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162CCA-8624-4722-9DF9-F98B29A66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EPSU CJ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60D0F-B01B-4B6B-8549-80EFAF718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0299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76BF51-7FD0-4829-B5CC-4371CC29E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A25A82-44B7-4FF4-9F4A-77A230D6C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7CA86-AA53-42E4-A78B-92049868C4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12/10/2018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E484F-327F-4239-A382-42C8613161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EPSU CJ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B0B1E-27E1-42FE-9293-EA31CCF65B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8B98D-6C8D-410E-9046-E9C320E6AC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2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psu-cj.l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cns.public.lu/fr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cns.public.lu/fr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1.png"/><Relationship Id="rId7" Type="http://schemas.openxmlformats.org/officeDocument/2006/relationships/diagramQuickStyle" Target="../diagrams/quickStyle1.xml"/><Relationship Id="rId2" Type="http://schemas.openxmlformats.org/officeDocument/2006/relationships/hyperlink" Target="https://cns.public.lu/fr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10.png"/><Relationship Id="rId9" Type="http://schemas.microsoft.com/office/2007/relationships/diagramDrawing" Target="../diagrams/drawing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1.png"/><Relationship Id="rId7" Type="http://schemas.openxmlformats.org/officeDocument/2006/relationships/diagramQuickStyle" Target="../diagrams/quickStyle2.xml"/><Relationship Id="rId2" Type="http://schemas.openxmlformats.org/officeDocument/2006/relationships/hyperlink" Target="https://cns.public.lu/fr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10.png"/><Relationship Id="rId9" Type="http://schemas.microsoft.com/office/2007/relationships/diagramDrawing" Target="../diagrams/drawing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cns.public.lu/fr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png"/><Relationship Id="rId7" Type="http://schemas.openxmlformats.org/officeDocument/2006/relationships/image" Target="../media/image13.svg"/><Relationship Id="rId2" Type="http://schemas.openxmlformats.org/officeDocument/2006/relationships/hyperlink" Target="https://cns.public.lu/fr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chart" Target="../charts/chart2.xml"/><Relationship Id="rId10" Type="http://schemas.openxmlformats.org/officeDocument/2006/relationships/chart" Target="../charts/chart3.xml"/><Relationship Id="rId4" Type="http://schemas.openxmlformats.org/officeDocument/2006/relationships/image" Target="../media/image10.png"/><Relationship Id="rId9" Type="http://schemas.openxmlformats.org/officeDocument/2006/relationships/image" Target="../media/image15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cns.public.lu/fr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cns.public.lu/fr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cns.public.lu/fr.html" TargetMode="External"/><Relationship Id="rId2" Type="http://schemas.openxmlformats.org/officeDocument/2006/relationships/hyperlink" Target="http://www.lessentiel.lu/fr/luxembourg/story/2-3-milliards-sur-deux-ans-pour-les-hopitaux-30092629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cns.public.lu/fr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epsu-cj.lu/wp-content/uploads/2018/07/Arr%C3%AAt_Lobkowitz_extraits.pdf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epsu-cj.lu/wp-content/uploads/2018/07/Arr%C3%AAt_Lobkowitz_extraits.pdf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search.html?DTN=0883&amp;DTA=2004&amp;qid=1538035432565&amp;DTS_DOM=EU_LAW&amp;DTC=false&amp;type=advanced&amp;typeOfActStatus=ALL_REGULATION&amp;lang=fr&amp;REP=REP&amp;DB_TYPE_OF_ACT=allRegulation&amp;VV=true&amp;SUBDOM_INIT=LEGISLATION&amp;DTS_SUBDOM=LEGISLATION" TargetMode="External"/><Relationship Id="rId2" Type="http://schemas.openxmlformats.org/officeDocument/2006/relationships/hyperlink" Target="http://epsu-cj.lu/wp-content/uploads/2018/07/Arr%C3%AAt_Lobkowitz_extraits.pdf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hyperlink" Target="https://eur-lex.europa.eu/legal-content/FR/TXT/?uri=CELEX:01962R0031-20140101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search.html?DTN=0883&amp;DTA=2004&amp;qid=1538035432565&amp;DTS_DOM=EU_LAW&amp;DTC=false&amp;type=advanced&amp;typeOfActStatus=ALL_REGULATION&amp;lang=fr&amp;REP=REP&amp;DB_TYPE_OF_ACT=allRegulation&amp;VV=true&amp;SUBDOM_INIT=LEGISLATION&amp;DTS_SUBDOM=LEGISLATION" TargetMode="External"/><Relationship Id="rId2" Type="http://schemas.openxmlformats.org/officeDocument/2006/relationships/hyperlink" Target="http://epsu-cj.lu/wp-content/uploads/2018/07/Arr%C3%AAt_Lobkowitz_extraits.pdf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ur-lex.europa.eu/legal-content/FR/TXT/?qid=1509838069566&amp;uri=CELEX:32011L0024" TargetMode="External"/><Relationship Id="rId7" Type="http://schemas.openxmlformats.org/officeDocument/2006/relationships/image" Target="../media/image7.png"/><Relationship Id="rId2" Type="http://schemas.openxmlformats.org/officeDocument/2006/relationships/hyperlink" Target="http://epsu-cj.lu/wp-content/uploads/2018/07/Arr%C3%AAt_Lobkowitz_extraits.pdf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epsu-cj.lu/wp-content/uploads/2017/01/Reponse_Bettel.pdf" TargetMode="External"/><Relationship Id="rId5" Type="http://schemas.openxmlformats.org/officeDocument/2006/relationships/hyperlink" Target="http://epsu-cj.lu/wp-content/uploads/2018/08/2016_letter_Andriukaitis.pdf" TargetMode="Externa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psu-cj.lu/surtarification-des-soins-medicaux-jurisprudence-de-fin-de-saison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19AB98E2-9480-4764-ABF7-44047950AE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5100" y="1122363"/>
            <a:ext cx="9702800" cy="1930400"/>
          </a:xfrm>
        </p:spPr>
        <p:txBody>
          <a:bodyPr/>
          <a:lstStyle/>
          <a:p>
            <a:r>
              <a:rPr lang="fr-FR" dirty="0"/>
              <a:t>   </a:t>
            </a:r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F37906AC-048A-44C7-849B-5C98A567C3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3568700"/>
            <a:ext cx="9918700" cy="2109561"/>
          </a:xfrm>
        </p:spPr>
        <p:txBody>
          <a:bodyPr anchor="ctr" anchorCtr="0">
            <a:normAutofit/>
          </a:bodyPr>
          <a:lstStyle/>
          <a:p>
            <a:pPr>
              <a:spcAft>
                <a:spcPts val="1200"/>
              </a:spcAft>
            </a:pPr>
            <a:r>
              <a:rPr lang="fr-FR" sz="4000" dirty="0">
                <a:solidFill>
                  <a:srgbClr val="003399"/>
                </a:solidFill>
              </a:rPr>
              <a:t>RCAM, </a:t>
            </a:r>
            <a:r>
              <a:rPr lang="fr-FR" sz="3600" b="1" dirty="0"/>
              <a:t>CNS</a:t>
            </a:r>
            <a:r>
              <a:rPr lang="fr-FR" sz="4000" dirty="0"/>
              <a:t> et prestations de soins au Luxembourg</a:t>
            </a:r>
          </a:p>
          <a:p>
            <a:r>
              <a:rPr lang="fr-FR" sz="4000" b="1" dirty="0">
                <a:solidFill>
                  <a:srgbClr val="C00000"/>
                </a:solidFill>
              </a:rPr>
              <a:t>Comprendre avant d’agir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CA3E4-6BDF-445D-A099-9EC73EE3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12/10/2018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222A2-8C8B-410C-B246-413CED060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rgbClr val="C00000"/>
                </a:solidFill>
              </a:rPr>
              <a:t>EPSU CJ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E1650-9692-496D-BD87-481EE52D1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1</a:t>
            </a:fld>
            <a:endParaRPr lang="fr-FR"/>
          </a:p>
        </p:txBody>
      </p:sp>
      <p:pic>
        <p:nvPicPr>
          <p:cNvPr id="7" name="Picture 6">
            <a:hlinkClick r:id="rId2"/>
            <a:extLst>
              <a:ext uri="{FF2B5EF4-FFF2-40B4-BE49-F238E27FC236}">
                <a16:creationId xmlns:a16="http://schemas.microsoft.com/office/drawing/2014/main" id="{456351D4-D751-40AE-897A-4A45B50F0F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100" y="824139"/>
            <a:ext cx="3869096" cy="187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661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F0FC0-0CF3-484B-A120-3D6E29DAC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Avant d’examiner si et dans quelle mesure il y a, au Luxembourg, une discrimination contre les assurés du </a:t>
            </a:r>
            <a:r>
              <a:rPr lang="fr-FR" sz="2400" b="1" dirty="0">
                <a:solidFill>
                  <a:srgbClr val="003399"/>
                </a:solidFill>
              </a:rPr>
              <a:t>RCAM</a:t>
            </a:r>
            <a:r>
              <a:rPr lang="fr-FR" sz="2400" dirty="0"/>
              <a:t>, il faut connaitre certaines caractéristiques de base 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A55CB-F409-440A-B43D-3EDE10D3823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4000" dirty="0"/>
              <a:t>système luxembourgeois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fr-FR" sz="4000" dirty="0"/>
              <a:t>de la </a:t>
            </a:r>
          </a:p>
          <a:p>
            <a:pPr marL="0" indent="0" algn="ctr">
              <a:buNone/>
            </a:pPr>
            <a:r>
              <a:rPr lang="fr-FR" sz="5400" dirty="0"/>
              <a:t>sécurité sociale</a:t>
            </a:r>
          </a:p>
          <a:p>
            <a:pPr marL="0" indent="0" algn="ctr">
              <a:buNone/>
            </a:pPr>
            <a:r>
              <a:rPr lang="fr-FR" dirty="0"/>
              <a:t>assurance maladie-maternité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5CA37-7EF7-42C6-B1C6-29B66C24E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AD3EC-A755-4031-9F01-9345D83FE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EPSU CJ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7598B-4CFD-4101-82ED-5F3FFB4AB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10</a:t>
            </a:fld>
            <a:endParaRPr lang="fr-FR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4D5B1DA-A99C-4B37-8088-8E78CFC38A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678" y="2042161"/>
            <a:ext cx="432854" cy="31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797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9C54D-6ACC-48DA-905A-F7F30A69C97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600" b="1" dirty="0"/>
              <a:t>   Comment fonctionne le système luxembourgeois de sécurité sociale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E1B0C-B509-407F-B050-4175605F7F6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endParaRPr lang="fr-FR" dirty="0"/>
          </a:p>
          <a:p>
            <a:pPr>
              <a:spcAft>
                <a:spcPts val="600"/>
              </a:spcAft>
            </a:pPr>
            <a:r>
              <a:rPr lang="fr-LU" dirty="0">
                <a:latin typeface="Arial" panose="020B0604020202020204" pitchFamily="34" charset="0"/>
              </a:rPr>
              <a:t>Les institutions de sécurité sociale sont en principe basées sur une </a:t>
            </a:r>
            <a:r>
              <a:rPr lang="fr-LU" b="1" dirty="0">
                <a:latin typeface="Arial" panose="020B0604020202020204" pitchFamily="34" charset="0"/>
              </a:rPr>
              <a:t>gestion tripartite </a:t>
            </a:r>
          </a:p>
          <a:p>
            <a:pPr marL="914400" lvl="2" indent="0">
              <a:spcAft>
                <a:spcPts val="600"/>
              </a:spcAft>
              <a:buNone/>
            </a:pPr>
            <a:r>
              <a:rPr lang="fr-LU" sz="2800" dirty="0">
                <a:latin typeface="Arial" panose="020B0604020202020204" pitchFamily="34" charset="0"/>
              </a:rPr>
              <a:t>(État, représentants élus des employeurs et des assurés salariés et non-salariés), </a:t>
            </a:r>
          </a:p>
          <a:p>
            <a:pPr marL="457200" lvl="1" indent="0">
              <a:buNone/>
            </a:pPr>
            <a:r>
              <a:rPr lang="fr-LU" sz="2800" dirty="0">
                <a:latin typeface="Arial" panose="020B0604020202020204" pitchFamily="34" charset="0"/>
              </a:rPr>
              <a:t>dans laquelle le rôle de l’État est prépondérant en matière de financement, de gestion et d'organisation. </a:t>
            </a:r>
          </a:p>
          <a:p>
            <a:endParaRPr lang="fr-F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8F693-0083-4411-B481-1BA2738C8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90BEC-8950-449E-8F50-8C06850E3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EPSU CJ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A717BD-84AD-423C-AAEB-10A4C1847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11</a:t>
            </a:fld>
            <a:endParaRPr lang="fr-FR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1A72F5-0DB9-4476-9F3E-C0FE40B936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8208" y="681037"/>
            <a:ext cx="432854" cy="289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343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0CEF6-3CD1-4A59-A974-A24A8E38C20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endParaRPr lang="fr-FR" dirty="0"/>
          </a:p>
          <a:p>
            <a:r>
              <a:rPr lang="fr-FR" dirty="0"/>
              <a:t>Les risques de maladie-maternité sont couverts par un régime </a:t>
            </a:r>
            <a:r>
              <a:rPr lang="fr-FR" i="1" dirty="0">
                <a:solidFill>
                  <a:srgbClr val="7030A0"/>
                </a:solidFill>
              </a:rPr>
              <a:t>contributif</a:t>
            </a:r>
          </a:p>
          <a:p>
            <a:r>
              <a:rPr lang="fr-FR" dirty="0"/>
              <a:t>Ils sont gérés par la Caisse Nationale de Santé (</a:t>
            </a:r>
            <a:r>
              <a:rPr lang="fr-FR" sz="2400" dirty="0">
                <a:latin typeface="Aharoni" panose="02010803020104030203" pitchFamily="2" charset="-79"/>
                <a:cs typeface="Aharoni" panose="02010803020104030203" pitchFamily="2" charset="-79"/>
              </a:rPr>
              <a:t>CNS</a:t>
            </a:r>
            <a:r>
              <a:rPr lang="fr-FR" dirty="0"/>
              <a:t>)</a:t>
            </a:r>
          </a:p>
          <a:p>
            <a:r>
              <a:rPr lang="fr-FR" dirty="0"/>
              <a:t>La population protégée par l’assurance maladie-maternité pour les soins de santé est de ≈ 820 000 assurés, y compris les membres de leur famille, dont</a:t>
            </a:r>
          </a:p>
          <a:p>
            <a:pPr lvl="1"/>
            <a:r>
              <a:rPr lang="fr-FR" dirty="0"/>
              <a:t>66% résidents</a:t>
            </a:r>
          </a:p>
          <a:p>
            <a:pPr lvl="1"/>
            <a:r>
              <a:rPr lang="fr-FR" dirty="0"/>
              <a:t>34% non-résidents (frontaliers)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D2A813-D56C-4533-A787-B4848642C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CED4D-028E-49ED-9D32-A86381274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EPSU CJ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68B99-A7E0-47DD-B67C-BB3E1274D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12</a:t>
            </a:fld>
            <a:endParaRPr lang="fr-FR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4E624B8-29A8-4AD4-8094-C68B6FF55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fr-FR" dirty="0"/>
              <a:t>La Caisse Nationale de Santé </a:t>
            </a:r>
            <a:r>
              <a:rPr lang="fr-FR" sz="2400" dirty="0"/>
              <a:t>– 1 </a:t>
            </a:r>
            <a:endParaRPr lang="fr-FR" dirty="0"/>
          </a:p>
        </p:txBody>
      </p:sp>
      <p:pic>
        <p:nvPicPr>
          <p:cNvPr id="8" name="Content Placeholder 6">
            <a:hlinkClick r:id="rId2"/>
            <a:extLst>
              <a:ext uri="{FF2B5EF4-FFF2-40B4-BE49-F238E27FC236}">
                <a16:creationId xmlns:a16="http://schemas.microsoft.com/office/drawing/2014/main" id="{4021C668-5B58-4C9E-AF63-04AEE54071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170" y="680404"/>
            <a:ext cx="1176630" cy="6950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26698B6-94A1-454E-9AF7-6EC6E0EF5C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93462" y="872444"/>
            <a:ext cx="432854" cy="31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282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0CEF6-3CD1-4A59-A974-A24A8E38C20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 anchor="ctr" anchorCtr="0"/>
          <a:lstStyle/>
          <a:p>
            <a:r>
              <a:rPr lang="fr-FR" dirty="0"/>
              <a:t>La </a:t>
            </a:r>
            <a:r>
              <a:rPr lang="fr-FR" sz="2400" dirty="0">
                <a:latin typeface="Aharoni" panose="02010803020104030203" pitchFamily="2" charset="-79"/>
                <a:cs typeface="Aharoni" panose="02010803020104030203" pitchFamily="2" charset="-79"/>
              </a:rPr>
              <a:t>CNS</a:t>
            </a:r>
            <a:r>
              <a:rPr lang="fr-FR" dirty="0"/>
              <a:t> e</a:t>
            </a:r>
            <a:r>
              <a:rPr lang="fr-LU" dirty="0"/>
              <a:t>st placée sous la responsabilité  d'un </a:t>
            </a:r>
            <a:r>
              <a:rPr lang="fr-LU" b="1" dirty="0"/>
              <a:t>comité-directeur</a:t>
            </a:r>
            <a:r>
              <a:rPr lang="fr-LU" dirty="0"/>
              <a:t>, qui se compose de représentants des salariés, des professions indépendantes et des employeurs, élus par leurs chambres professionnelles respectives</a:t>
            </a:r>
          </a:p>
          <a:p>
            <a:r>
              <a:rPr lang="fr-LU" dirty="0"/>
              <a:t>L’État y est représenté par un président fonctionnaire</a:t>
            </a:r>
          </a:p>
          <a:p>
            <a:r>
              <a:rPr lang="fr-LU" dirty="0"/>
              <a:t>Les décisions sur son budget, la programmation pluriannuelle et la fixation du taux de cotisation sont soumises à l'approbation ministérielle</a:t>
            </a:r>
          </a:p>
          <a:p>
            <a:r>
              <a:rPr lang="fr-LU" dirty="0"/>
              <a:t>La </a:t>
            </a:r>
            <a:r>
              <a:rPr lang="fr-LU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CNS </a:t>
            </a:r>
            <a:r>
              <a:rPr lang="fr-LU" dirty="0"/>
              <a:t>négocie les conventions avec les prestataires</a:t>
            </a:r>
            <a:endParaRPr lang="fr-F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D2A813-D56C-4533-A787-B4848642C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CED4D-028E-49ED-9D32-A86381274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EPSU CJ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68B99-A7E0-47DD-B67C-BB3E1274D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13</a:t>
            </a:fld>
            <a:endParaRPr lang="fr-FR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4E624B8-29A8-4AD4-8094-C68B6FF55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fr-FR" dirty="0"/>
              <a:t>La Caisse Nationale de Santé </a:t>
            </a:r>
            <a:r>
              <a:rPr lang="fr-FR" sz="2400" dirty="0"/>
              <a:t>– 2</a:t>
            </a:r>
            <a:endParaRPr lang="fr-FR" dirty="0"/>
          </a:p>
        </p:txBody>
      </p:sp>
      <p:pic>
        <p:nvPicPr>
          <p:cNvPr id="8" name="Content Placeholder 6">
            <a:hlinkClick r:id="rId2"/>
            <a:extLst>
              <a:ext uri="{FF2B5EF4-FFF2-40B4-BE49-F238E27FC236}">
                <a16:creationId xmlns:a16="http://schemas.microsoft.com/office/drawing/2014/main" id="{4021C668-5B58-4C9E-AF63-04AEE54071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170" y="680404"/>
            <a:ext cx="1176630" cy="6950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26698B6-94A1-454E-9AF7-6EC6E0EF5C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93462" y="872444"/>
            <a:ext cx="432854" cy="31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554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D2A813-D56C-4533-A787-B4848642C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CED4D-028E-49ED-9D32-A86381274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EPSU CJ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68B99-A7E0-47DD-B67C-BB3E1274D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14</a:t>
            </a:fld>
            <a:endParaRPr lang="fr-FR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4E624B8-29A8-4AD4-8094-C68B6FF55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1216"/>
            <a:ext cx="10515600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fr-FR" dirty="0"/>
              <a:t>La Caisse Nationale de Santé</a:t>
            </a:r>
            <a:r>
              <a:rPr lang="fr-FR" sz="4800" dirty="0"/>
              <a:t> </a:t>
            </a:r>
            <a:r>
              <a:rPr lang="fr-FR" sz="2400" dirty="0"/>
              <a:t>─ 3</a:t>
            </a:r>
            <a:endParaRPr lang="fr-FR" dirty="0"/>
          </a:p>
        </p:txBody>
      </p:sp>
      <p:pic>
        <p:nvPicPr>
          <p:cNvPr id="8" name="Content Placeholder 6">
            <a:hlinkClick r:id="rId2"/>
            <a:extLst>
              <a:ext uri="{FF2B5EF4-FFF2-40B4-BE49-F238E27FC236}">
                <a16:creationId xmlns:a16="http://schemas.microsoft.com/office/drawing/2014/main" id="{4021C668-5B58-4C9E-AF63-04AEE54071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170" y="680404"/>
            <a:ext cx="1176630" cy="6950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26698B6-94A1-454E-9AF7-6EC6E0EF5C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93462" y="872444"/>
            <a:ext cx="432854" cy="310923"/>
          </a:xfrm>
          <a:prstGeom prst="rect">
            <a:avLst/>
          </a:prstGeom>
        </p:spPr>
      </p:pic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66504EC4-F5FD-41AA-A7B4-EAC6C0A6D5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2426520"/>
              </p:ext>
            </p:extLst>
          </p:nvPr>
        </p:nvGraphicFramePr>
        <p:xfrm>
          <a:off x="838200" y="1816779"/>
          <a:ext cx="10515600" cy="4360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4181522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D2A813-D56C-4533-A787-B4848642C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CED4D-028E-49ED-9D32-A86381274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EPSU CJ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68B99-A7E0-47DD-B67C-BB3E1274D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15</a:t>
            </a:fld>
            <a:endParaRPr lang="fr-FR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4E624B8-29A8-4AD4-8094-C68B6FF55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fr-FR" dirty="0"/>
              <a:t>La Caisse Nationale de Santé </a:t>
            </a:r>
            <a:r>
              <a:rPr lang="fr-FR" sz="2400" dirty="0"/>
              <a:t>─ 4</a:t>
            </a:r>
            <a:endParaRPr lang="fr-FR" dirty="0"/>
          </a:p>
        </p:txBody>
      </p:sp>
      <p:pic>
        <p:nvPicPr>
          <p:cNvPr id="8" name="Content Placeholder 6">
            <a:hlinkClick r:id="rId2"/>
            <a:extLst>
              <a:ext uri="{FF2B5EF4-FFF2-40B4-BE49-F238E27FC236}">
                <a16:creationId xmlns:a16="http://schemas.microsoft.com/office/drawing/2014/main" id="{4021C668-5B58-4C9E-AF63-04AEE54071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170" y="680404"/>
            <a:ext cx="1176630" cy="6950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26698B6-94A1-454E-9AF7-6EC6E0EF5C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93462" y="872444"/>
            <a:ext cx="432854" cy="310923"/>
          </a:xfrm>
          <a:prstGeom prst="rect">
            <a:avLst/>
          </a:prstGeom>
        </p:spPr>
      </p:pic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BF7253B9-FA60-4C9B-A836-7ABFA14BBB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171097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F7B499C8-EF17-4DAD-B06D-1EFEAAB5EA55}"/>
              </a:ext>
            </a:extLst>
          </p:cNvPr>
          <p:cNvSpPr/>
          <p:nvPr/>
        </p:nvSpPr>
        <p:spPr>
          <a:xfrm>
            <a:off x="4038600" y="1825625"/>
            <a:ext cx="3743325" cy="584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solidFill>
                  <a:schemeClr val="tx1"/>
                </a:solidFill>
              </a:rPr>
              <a:t>Gouvernance</a:t>
            </a:r>
          </a:p>
        </p:txBody>
      </p:sp>
    </p:spTree>
    <p:extLst>
      <p:ext uri="{BB962C8B-B14F-4D97-AF65-F5344CB8AC3E}">
        <p14:creationId xmlns:p14="http://schemas.microsoft.com/office/powerpoint/2010/main" val="3789572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D2A813-D56C-4533-A787-B4848642C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CED4D-028E-49ED-9D32-A86381274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EPSU CJ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68B99-A7E0-47DD-B67C-BB3E1274D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16</a:t>
            </a:fld>
            <a:endParaRPr lang="fr-FR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4E624B8-29A8-4AD4-8094-C68B6FF55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fr-FR" dirty="0"/>
              <a:t>La Caisse Nationale de Santé </a:t>
            </a:r>
            <a:r>
              <a:rPr lang="fr-FR" sz="2400" dirty="0"/>
              <a:t>- 5 </a:t>
            </a:r>
            <a:endParaRPr lang="fr-FR" dirty="0"/>
          </a:p>
        </p:txBody>
      </p:sp>
      <p:pic>
        <p:nvPicPr>
          <p:cNvPr id="8" name="Content Placeholder 6">
            <a:hlinkClick r:id="rId2"/>
            <a:extLst>
              <a:ext uri="{FF2B5EF4-FFF2-40B4-BE49-F238E27FC236}">
                <a16:creationId xmlns:a16="http://schemas.microsoft.com/office/drawing/2014/main" id="{4021C668-5B58-4C9E-AF63-04AEE54071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170" y="680404"/>
            <a:ext cx="1176630" cy="6950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26698B6-94A1-454E-9AF7-6EC6E0EF5C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93462" y="872444"/>
            <a:ext cx="432854" cy="310923"/>
          </a:xfrm>
          <a:prstGeom prst="rect">
            <a:avLst/>
          </a:prstGeom>
        </p:spPr>
      </p:pic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901F9C18-5EFA-4907-A083-186FDED0A1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1027783"/>
              </p:ext>
            </p:extLst>
          </p:nvPr>
        </p:nvGraphicFramePr>
        <p:xfrm>
          <a:off x="838200" y="1847850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89080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D2A813-D56C-4533-A787-B4848642C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CED4D-028E-49ED-9D32-A86381274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srgbClr val="C00000"/>
                </a:solidFill>
              </a:rPr>
              <a:t>EPSU CJ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68B99-A7E0-47DD-B67C-BB3E1274D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17</a:t>
            </a:fld>
            <a:endParaRPr lang="fr-FR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4E624B8-29A8-4AD4-8094-C68B6FF55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fr-FR" dirty="0"/>
              <a:t>La Caisse Nationale de Santé</a:t>
            </a:r>
            <a:r>
              <a:rPr lang="fr-FR" sz="2400" dirty="0"/>
              <a:t> - 6</a:t>
            </a:r>
            <a:endParaRPr lang="fr-FR" dirty="0"/>
          </a:p>
        </p:txBody>
      </p:sp>
      <p:pic>
        <p:nvPicPr>
          <p:cNvPr id="8" name="Content Placeholder 6">
            <a:hlinkClick r:id="rId2"/>
            <a:extLst>
              <a:ext uri="{FF2B5EF4-FFF2-40B4-BE49-F238E27FC236}">
                <a16:creationId xmlns:a16="http://schemas.microsoft.com/office/drawing/2014/main" id="{4021C668-5B58-4C9E-AF63-04AEE54071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170" y="680404"/>
            <a:ext cx="1176630" cy="6950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26698B6-94A1-454E-9AF7-6EC6E0EF5C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93462" y="872444"/>
            <a:ext cx="432854" cy="310923"/>
          </a:xfrm>
          <a:prstGeom prst="rect">
            <a:avLst/>
          </a:prstGeom>
        </p:spPr>
      </p:pic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901F9C18-5EFA-4907-A083-186FDED0A1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7926765"/>
              </p:ext>
            </p:extLst>
          </p:nvPr>
        </p:nvGraphicFramePr>
        <p:xfrm>
          <a:off x="1085850" y="1826258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6" name="Graphic 15" descr="Medical">
            <a:extLst>
              <a:ext uri="{FF2B5EF4-FFF2-40B4-BE49-F238E27FC236}">
                <a16:creationId xmlns:a16="http://schemas.microsoft.com/office/drawing/2014/main" id="{A9EF85F2-998D-47A4-9B57-81F38CE8959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67400" y="4791075"/>
            <a:ext cx="323850" cy="323850"/>
          </a:xfrm>
          <a:prstGeom prst="rect">
            <a:avLst/>
          </a:prstGeom>
        </p:spPr>
      </p:pic>
      <p:pic>
        <p:nvPicPr>
          <p:cNvPr id="18" name="Graphic 17" descr="Stethoscope">
            <a:extLst>
              <a:ext uri="{FF2B5EF4-FFF2-40B4-BE49-F238E27FC236}">
                <a16:creationId xmlns:a16="http://schemas.microsoft.com/office/drawing/2014/main" id="{66F5A9EE-76E8-4B3A-A335-2C9B65824DD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343650" y="3429000"/>
            <a:ext cx="238125" cy="238125"/>
          </a:xfrm>
          <a:prstGeom prst="rect">
            <a:avLst/>
          </a:prstGeom>
        </p:spPr>
      </p:pic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4D78D743-DE3B-42EF-AE02-C1FF09AFFF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0055960"/>
              </p:ext>
            </p:extLst>
          </p:nvPr>
        </p:nvGraphicFramePr>
        <p:xfrm>
          <a:off x="876300" y="2005967"/>
          <a:ext cx="10439400" cy="4171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22237334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1FA88-7D45-4168-B72C-2645FA822CA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 anchor="ctr" anchorCtr="0">
            <a:normAutofit/>
          </a:bodyPr>
          <a:lstStyle/>
          <a:p>
            <a:r>
              <a:rPr lang="fr-LU" dirty="0"/>
              <a:t>Dans le cadre des soins hospitaliers, le Gouvernement fixe, dans les années paires, et au 1</a:t>
            </a:r>
            <a:r>
              <a:rPr lang="fr-LU" baseline="30000" dirty="0"/>
              <a:t>er</a:t>
            </a:r>
            <a:r>
              <a:rPr lang="fr-LU" dirty="0"/>
              <a:t> octobre  au  plus  tard, une  </a:t>
            </a:r>
            <a:r>
              <a:rPr lang="fr-LU" b="1" dirty="0">
                <a:highlight>
                  <a:srgbClr val="FFFF00"/>
                </a:highlight>
              </a:rPr>
              <a:t>enveloppe budgétaire globale (EBG)</a:t>
            </a:r>
            <a:r>
              <a:rPr lang="fr-LU" b="1" dirty="0"/>
              <a:t> </a:t>
            </a:r>
            <a:r>
              <a:rPr lang="fr-LU" dirty="0"/>
              <a:t>des dépenses du secteur hospitalier pour les deux années à venir, </a:t>
            </a:r>
          </a:p>
          <a:p>
            <a:pPr marL="914400" lvl="2" indent="0">
              <a:buNone/>
            </a:pPr>
            <a:r>
              <a:rPr lang="fr-LU" dirty="0"/>
              <a:t>ceci sur la  base  d’un  rapport  d’analyse  prévisionnel  établi  par l’Inspection générale de la sécurité sociale (IGSS), la </a:t>
            </a:r>
            <a:r>
              <a:rPr lang="fr-LU" dirty="0">
                <a:latin typeface="Aharoni" panose="02010803020104030203" pitchFamily="2" charset="-79"/>
                <a:cs typeface="Aharoni" panose="02010803020104030203" pitchFamily="2" charset="-79"/>
              </a:rPr>
              <a:t>CNS</a:t>
            </a:r>
            <a:r>
              <a:rPr lang="fr-LU" dirty="0"/>
              <a:t> et la Commission permanente pour le secteur hospitalier (CPH), demandées en leurs avis. </a:t>
            </a:r>
          </a:p>
          <a:p>
            <a:r>
              <a:rPr lang="fr-LU" dirty="0"/>
              <a:t>En conclusion de ces rapports et avis, le Conseil de gouvernement retient un taux de croissance nominal de l’enveloppe budgétaire.</a:t>
            </a:r>
            <a:endParaRPr lang="fr-F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C8CE4-ED02-4E47-8F50-B703F3E31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296EF-2E85-430B-A7FE-20B40EA79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rgbClr val="C00000"/>
                </a:solidFill>
              </a:rPr>
              <a:t>EPSU CJ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4C593-6463-4EFA-A8E9-29E726F7C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18</a:t>
            </a:fld>
            <a:endParaRPr lang="fr-FR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E53DCA5-5B53-4BCD-A142-C0C4CD8E4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0368"/>
            <a:ext cx="10515600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fr-FR" dirty="0"/>
              <a:t>La Caisse Nationale de Santé </a:t>
            </a:r>
            <a:r>
              <a:rPr lang="fr-FR" sz="2400" dirty="0"/>
              <a:t>- 7</a:t>
            </a:r>
          </a:p>
        </p:txBody>
      </p:sp>
      <p:pic>
        <p:nvPicPr>
          <p:cNvPr id="8" name="Content Placeholder 6">
            <a:hlinkClick r:id="rId2"/>
            <a:extLst>
              <a:ext uri="{FF2B5EF4-FFF2-40B4-BE49-F238E27FC236}">
                <a16:creationId xmlns:a16="http://schemas.microsoft.com/office/drawing/2014/main" id="{6AEE0898-7C5C-4143-AA21-26EDE59507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170" y="680404"/>
            <a:ext cx="1176630" cy="6950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642E415-6AA8-42B7-810A-D0677CFFF2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25976" y="680404"/>
            <a:ext cx="432854" cy="31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1763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1FA88-7D45-4168-B72C-2645FA822CA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 anchor="ctr" anchorCtr="0">
            <a:normAutofit/>
          </a:bodyPr>
          <a:lstStyle/>
          <a:p>
            <a:r>
              <a:rPr lang="fr-LU" dirty="0"/>
              <a:t>Après la fixation de l’</a:t>
            </a:r>
            <a:r>
              <a:rPr lang="fr-LU" dirty="0">
                <a:highlight>
                  <a:srgbClr val="FFFF00"/>
                </a:highlight>
              </a:rPr>
              <a:t>EBG</a:t>
            </a:r>
            <a:r>
              <a:rPr lang="fr-LU" dirty="0"/>
              <a:t> par le gouvernement, la </a:t>
            </a:r>
            <a:r>
              <a:rPr lang="fr-LU" sz="2400" dirty="0">
                <a:latin typeface="Aharoni" panose="02010803020104030203" pitchFamily="2" charset="-79"/>
                <a:cs typeface="Aharoni" panose="02010803020104030203" pitchFamily="2" charset="-79"/>
              </a:rPr>
              <a:t>CNS</a:t>
            </a:r>
            <a:r>
              <a:rPr lang="fr-LU" dirty="0"/>
              <a:t> a encore le dernier mot à dire sur son budget: </a:t>
            </a:r>
          </a:p>
          <a:p>
            <a:pPr lvl="1"/>
            <a:r>
              <a:rPr lang="fr-LU" dirty="0"/>
              <a:t>Par exemple, en octobre 2017, elle a pris en compte l’impact financier prévisible de la nouvelle convention collective de travail des salariés occupés dans les établissements hospitaliers luxembourgeois (CCT-FHL).  Celui-ci a été estimé à 61 m€ pour 2017 et à 72 m€ pour 2018.</a:t>
            </a:r>
          </a:p>
          <a:p>
            <a:endParaRPr lang="fr-F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C8CE4-ED02-4E47-8F50-B703F3E31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296EF-2E85-430B-A7FE-20B40EA79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EPSU CJ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4C593-6463-4EFA-A8E9-29E726F7C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19</a:t>
            </a:fld>
            <a:endParaRPr lang="fr-FR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E53DCA5-5B53-4BCD-A142-C0C4CD8E4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fr-FR" dirty="0"/>
              <a:t>La Caisse Nationale de Santé </a:t>
            </a:r>
            <a:r>
              <a:rPr lang="fr-FR" sz="2400" dirty="0"/>
              <a:t>- 8</a:t>
            </a:r>
            <a:endParaRPr lang="fr-FR" dirty="0"/>
          </a:p>
        </p:txBody>
      </p:sp>
      <p:pic>
        <p:nvPicPr>
          <p:cNvPr id="8" name="Content Placeholder 6">
            <a:hlinkClick r:id="rId2"/>
            <a:extLst>
              <a:ext uri="{FF2B5EF4-FFF2-40B4-BE49-F238E27FC236}">
                <a16:creationId xmlns:a16="http://schemas.microsoft.com/office/drawing/2014/main" id="{6AEE0898-7C5C-4143-AA21-26EDE59507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170" y="643825"/>
            <a:ext cx="1176630" cy="6950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642E415-6AA8-42B7-810A-D0677CFFF2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25976" y="680404"/>
            <a:ext cx="432854" cy="31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04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9DFC47C-3414-485C-BDE0-85187070E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003399"/>
                </a:solidFill>
              </a:rPr>
              <a:t>RCAM</a:t>
            </a:r>
            <a:r>
              <a:rPr lang="fr-FR" dirty="0"/>
              <a:t>: un régime à part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1DB3213-3B8D-4AFB-B801-7CEC1AC7E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Sous le droit de l’Union,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le </a:t>
            </a:r>
            <a:r>
              <a:rPr lang="fr-FR" sz="4000" dirty="0">
                <a:solidFill>
                  <a:srgbClr val="003399"/>
                </a:solidFill>
              </a:rPr>
              <a:t>Régime commun d’assurance maladie </a:t>
            </a:r>
            <a:r>
              <a:rPr lang="fr-FR" dirty="0">
                <a:solidFill>
                  <a:srgbClr val="003399"/>
                </a:solidFill>
              </a:rPr>
              <a:t>de l’Union européenne           </a:t>
            </a:r>
          </a:p>
          <a:p>
            <a:pPr marL="0" indent="0">
              <a:buNone/>
            </a:pPr>
            <a:endParaRPr lang="fr-FR" sz="1600" dirty="0">
              <a:solidFill>
                <a:srgbClr val="003399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a une base juridique distincte de celle </a:t>
            </a:r>
            <a:r>
              <a:rPr lang="fr-FR" dirty="0">
                <a:solidFill>
                  <a:srgbClr val="FF0000"/>
                </a:solidFill>
              </a:rPr>
              <a:t>des régimes d’assurance maladie nationaux (p.ex.      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</a:rPr>
              <a:t>n’est pas, </a:t>
            </a:r>
            <a:r>
              <a:rPr lang="fr-FR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au moins pas de plein droit</a:t>
            </a: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traité de la même façon qu’un régime d’un autre État membre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7FD3A5-D272-4B5A-B51D-40DAD3AEC6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266" y="872444"/>
            <a:ext cx="420660" cy="3109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235103-7698-4650-9ED6-4718D8E1B3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7673" y="4211054"/>
            <a:ext cx="432000" cy="312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6A61F0E-CABD-4453-8523-E3C52965A0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1082" y="2945084"/>
            <a:ext cx="420660" cy="310923"/>
          </a:xfrm>
          <a:prstGeom prst="rect">
            <a:avLst/>
          </a:prstGeom>
        </p:spPr>
      </p:pic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23072D78-BF4A-4EBF-9556-E62B50772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396A8B9-D56D-40B9-A16A-B77A342F1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rgbClr val="C00000"/>
                </a:solidFill>
              </a:rPr>
              <a:t>EPSU CJ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DA5B7E3-7F99-4CF5-8950-1135E0A40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26599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1FA88-7D45-4168-B72C-2645FA822CA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 anchor="ctr" anchorCtr="0">
            <a:normAutofit/>
          </a:bodyPr>
          <a:lstStyle/>
          <a:p>
            <a:r>
              <a:rPr lang="fr-LU" dirty="0"/>
              <a:t>Pour les deux années à venir (2019 et 2020), le Conseil de gouvernement </a:t>
            </a:r>
            <a:r>
              <a:rPr lang="fr-LU" dirty="0">
                <a:hlinkClick r:id="rId2"/>
              </a:rPr>
              <a:t>a fixé</a:t>
            </a:r>
            <a:r>
              <a:rPr lang="fr-LU" dirty="0"/>
              <a:t> l’enveloppe budgétaire accordée au secteur hospitalier à</a:t>
            </a:r>
          </a:p>
          <a:p>
            <a:pPr lvl="1"/>
            <a:r>
              <a:rPr lang="fr-LU" sz="2800" dirty="0"/>
              <a:t>1,127 Mrd€ pour 2019 </a:t>
            </a:r>
          </a:p>
          <a:p>
            <a:pPr lvl="1"/>
            <a:r>
              <a:rPr lang="fr-LU" sz="2800" dirty="0"/>
              <a:t>1,182 Mrd€ pour 2020</a:t>
            </a:r>
            <a:endParaRPr lang="fr-FR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C8CE4-ED02-4E47-8F50-B703F3E31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296EF-2E85-430B-A7FE-20B40EA79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EPSU CJ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4C593-6463-4EFA-A8E9-29E726F7C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20</a:t>
            </a:fld>
            <a:endParaRPr lang="fr-FR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E53DCA5-5B53-4BCD-A142-C0C4CD8E4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fr-FR" dirty="0"/>
              <a:t>La Caisse Nationale de Santé </a:t>
            </a:r>
            <a:r>
              <a:rPr lang="fr-FR" sz="2400" dirty="0"/>
              <a:t>- 9</a:t>
            </a:r>
            <a:endParaRPr lang="fr-FR" dirty="0"/>
          </a:p>
        </p:txBody>
      </p:sp>
      <p:pic>
        <p:nvPicPr>
          <p:cNvPr id="8" name="Content Placeholder 6">
            <a:hlinkClick r:id="rId3"/>
            <a:extLst>
              <a:ext uri="{FF2B5EF4-FFF2-40B4-BE49-F238E27FC236}">
                <a16:creationId xmlns:a16="http://schemas.microsoft.com/office/drawing/2014/main" id="{6AEE0898-7C5C-4143-AA21-26EDE59507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3170" y="680404"/>
            <a:ext cx="1176630" cy="6950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642E415-6AA8-42B7-810A-D0677CFFF2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25976" y="680404"/>
            <a:ext cx="432854" cy="31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2094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1FA88-7D45-4168-B72C-2645FA822CA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 anchor="ctr" anchorCtr="0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LU" dirty="0"/>
              <a:t>Comment les hôpitaux sont financés par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LU" dirty="0">
                <a:highlight>
                  <a:srgbClr val="FFFF00"/>
                </a:highlight>
              </a:rPr>
              <a:t>l’enveloppe budgétaire globale</a:t>
            </a:r>
          </a:p>
          <a:p>
            <a:pPr marL="0" indent="0" algn="ctr">
              <a:buNone/>
            </a:pPr>
            <a:endParaRPr lang="fr-LU" dirty="0"/>
          </a:p>
          <a:p>
            <a:r>
              <a:rPr lang="fr-LU" sz="2400" dirty="0"/>
              <a:t>Au début de chaque mois, la Caisse nationale de santé (</a:t>
            </a:r>
            <a:r>
              <a:rPr lang="fr-LU" sz="2000" dirty="0">
                <a:latin typeface="Aharoni" panose="02010803020104030203" pitchFamily="2" charset="-79"/>
                <a:cs typeface="Aharoni" panose="02010803020104030203" pitchFamily="2" charset="-79"/>
              </a:rPr>
              <a:t>CNS</a:t>
            </a:r>
            <a:r>
              <a:rPr lang="fr-LU" sz="2400" dirty="0"/>
              <a:t>) verse à chaque hôpital un  montant correspondant à un douzième des frais non liés à l'activité, prévus au budget prévisionnel.</a:t>
            </a:r>
          </a:p>
          <a:p>
            <a:r>
              <a:rPr lang="fr-LU" sz="2400" dirty="0"/>
              <a:t>Les frais directement proportionnels à l'activité non couverts par des forfaits sont payés mensuellement en fonction des </a:t>
            </a:r>
            <a:r>
              <a:rPr lang="fr-LU" sz="2400" i="1" dirty="0"/>
              <a:t>unités d'œuvre </a:t>
            </a:r>
            <a:r>
              <a:rPr lang="fr-LU" sz="2400" dirty="0"/>
              <a:t>accomplies dans les différentes </a:t>
            </a:r>
            <a:r>
              <a:rPr lang="fr-LU" sz="2400" i="1" dirty="0"/>
              <a:t>entités fonctionnelles </a:t>
            </a:r>
            <a:r>
              <a:rPr lang="fr-LU" sz="2400" dirty="0"/>
              <a:t>de l'hôpital sur base d'un état justificatif comprenant par cas traité les unités d'œuvre réalisées.</a:t>
            </a:r>
            <a:endParaRPr lang="fr-FR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C8CE4-ED02-4E47-8F50-B703F3E31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296EF-2E85-430B-A7FE-20B40EA79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rgbClr val="C00000"/>
                </a:solidFill>
              </a:rPr>
              <a:t>EPSU CJ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4C593-6463-4EFA-A8E9-29E726F7C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21</a:t>
            </a:fld>
            <a:endParaRPr lang="fr-FR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E53DCA5-5B53-4BCD-A142-C0C4CD8E4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fr-FR" dirty="0"/>
              <a:t>La Caisse Nationale de Santé </a:t>
            </a:r>
            <a:r>
              <a:rPr lang="fr-FR" sz="2400" dirty="0"/>
              <a:t>-10</a:t>
            </a:r>
            <a:endParaRPr lang="fr-FR" dirty="0"/>
          </a:p>
        </p:txBody>
      </p:sp>
      <p:pic>
        <p:nvPicPr>
          <p:cNvPr id="8" name="Content Placeholder 6">
            <a:hlinkClick r:id="rId2"/>
            <a:extLst>
              <a:ext uri="{FF2B5EF4-FFF2-40B4-BE49-F238E27FC236}">
                <a16:creationId xmlns:a16="http://schemas.microsoft.com/office/drawing/2014/main" id="{6AEE0898-7C5C-4143-AA21-26EDE59507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170" y="680404"/>
            <a:ext cx="1176630" cy="6950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642E415-6AA8-42B7-810A-D0677CFFF2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25976" y="680404"/>
            <a:ext cx="432854" cy="310923"/>
          </a:xfrm>
          <a:prstGeom prst="rect">
            <a:avLst/>
          </a:prstGeom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9C59D68-BD4F-4368-B3E9-5B49E459764B}"/>
              </a:ext>
            </a:extLst>
          </p:cNvPr>
          <p:cNvSpPr/>
          <p:nvPr/>
        </p:nvSpPr>
        <p:spPr>
          <a:xfrm>
            <a:off x="2694215" y="1870074"/>
            <a:ext cx="6629400" cy="110172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04049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65F2E-8969-4268-B869-C6A699A07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fr-FR" dirty="0"/>
            </a:br>
            <a:r>
              <a:rPr lang="fr-FR" dirty="0"/>
              <a:t>          </a:t>
            </a:r>
            <a:r>
              <a:rPr lang="fr-FR" sz="3100" b="1" dirty="0">
                <a:latin typeface="Aharoni" panose="02010803020104030203" pitchFamily="2" charset="-79"/>
                <a:cs typeface="Aharoni" panose="02010803020104030203" pitchFamily="2" charset="-79"/>
              </a:rPr>
              <a:t>CNS</a:t>
            </a:r>
            <a:r>
              <a:rPr lang="fr-FR" sz="3600" b="1" dirty="0"/>
              <a:t> et </a:t>
            </a:r>
            <a:r>
              <a:rPr lang="fr-FR" sz="3600" b="1" dirty="0">
                <a:solidFill>
                  <a:srgbClr val="003399"/>
                </a:solidFill>
              </a:rPr>
              <a:t>RCAM</a:t>
            </a:r>
            <a:r>
              <a:rPr lang="fr-FR" sz="3600" b="1" dirty="0"/>
              <a:t>: </a:t>
            </a:r>
            <a:br>
              <a:rPr lang="fr-FR" sz="3600" b="1" dirty="0"/>
            </a:br>
            <a:r>
              <a:rPr lang="fr-FR" sz="3600" b="1" dirty="0"/>
              <a:t>deux modalités différentes de couvrir les coûts des hôpitaux</a:t>
            </a:r>
            <a:br>
              <a:rPr lang="fr-FR" b="1" dirty="0"/>
            </a:b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F27BC-BA9E-47CB-8D75-C830977859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assurés à la </a:t>
            </a:r>
            <a:r>
              <a:rPr lang="fr-FR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CNS</a:t>
            </a:r>
          </a:p>
          <a:p>
            <a:pPr marL="0" indent="0">
              <a:buNone/>
            </a:pPr>
            <a:endParaRPr lang="fr-FR" sz="2900" dirty="0"/>
          </a:p>
          <a:p>
            <a:pPr marL="0" indent="0">
              <a:buNone/>
            </a:pPr>
            <a:r>
              <a:rPr lang="fr-FR" sz="2000" dirty="0">
                <a:highlight>
                  <a:srgbClr val="FFFF00"/>
                </a:highlight>
              </a:rPr>
              <a:t>L’enveloppe budgétaire globale (EBG) </a:t>
            </a:r>
            <a:r>
              <a:rPr lang="fr-FR" sz="2000" dirty="0"/>
              <a:t>couvre de façon forfaitaire les coûts de fonctionnement de l’hôpital.</a:t>
            </a:r>
          </a:p>
          <a:p>
            <a:pPr marL="0" indent="0">
              <a:buNone/>
              <a:tabLst>
                <a:tab pos="3314700" algn="l"/>
              </a:tabLst>
            </a:pPr>
            <a:r>
              <a:rPr lang="fr-FR" sz="2000" dirty="0"/>
              <a:t>L’assuré </a:t>
            </a:r>
            <a:r>
              <a:rPr lang="fr-FR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CNS</a:t>
            </a:r>
            <a:r>
              <a:rPr lang="fr-FR" sz="2000" dirty="0"/>
              <a:t> qui reçoit des soins hospitaliers n’a pas à payer pour les frais y correspondants, puisque, par sa cotisation à la </a:t>
            </a:r>
            <a:r>
              <a:rPr lang="fr-FR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CNS</a:t>
            </a:r>
            <a:r>
              <a:rPr lang="fr-FR" sz="2000" dirty="0"/>
              <a:t> (2,8% de sa rémunération ou pension), il a déjà contribué à l’</a:t>
            </a:r>
            <a:r>
              <a:rPr lang="fr-FR" sz="2000" dirty="0">
                <a:highlight>
                  <a:srgbClr val="FFFF00"/>
                </a:highlight>
              </a:rPr>
              <a:t>EBG</a:t>
            </a:r>
            <a:r>
              <a:rPr lang="fr-FR" sz="2000" dirty="0"/>
              <a:t>, par laquelle la </a:t>
            </a:r>
            <a:r>
              <a:rPr lang="fr-FR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CNS</a:t>
            </a:r>
            <a:r>
              <a:rPr lang="fr-FR" sz="2000" dirty="0"/>
              <a:t> a financé l’hôpital.  </a:t>
            </a:r>
            <a:endParaRPr lang="fr-FR" sz="1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D4C6C0-69A3-4B16-BB87-D68AA20F2C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825625"/>
            <a:ext cx="5181600" cy="435133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assurés au </a:t>
            </a:r>
            <a:r>
              <a:rPr lang="fr-FR" dirty="0">
                <a:solidFill>
                  <a:srgbClr val="003399"/>
                </a:solidFill>
              </a:rPr>
              <a:t>RCAM</a:t>
            </a:r>
          </a:p>
          <a:p>
            <a:pPr marL="0" indent="0">
              <a:buNone/>
            </a:pPr>
            <a:endParaRPr lang="fr-FR" sz="24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dirty="0">
                <a:ea typeface="Times New Roman" panose="02020603050405020304" pitchFamily="18" charset="0"/>
              </a:rPr>
              <a:t>Le </a:t>
            </a:r>
            <a:r>
              <a:rPr lang="fr-FR" sz="2000" dirty="0">
                <a:solidFill>
                  <a:srgbClr val="003399"/>
                </a:solidFill>
              </a:rPr>
              <a:t>RCAM </a:t>
            </a:r>
            <a:r>
              <a:rPr lang="fr-FR" sz="2000" dirty="0"/>
              <a:t>(articles 72 et 73 du statut) n</a:t>
            </a:r>
            <a:r>
              <a:rPr lang="fr-FR" sz="2000" dirty="0">
                <a:ea typeface="Times New Roman" panose="02020603050405020304" pitchFamily="18" charset="0"/>
              </a:rPr>
              <a:t>e comporte pas de mécanisme analogue de financement direct et forfaitaire des hôpitaux. </a:t>
            </a:r>
          </a:p>
          <a:p>
            <a:pPr marL="0" indent="0">
              <a:buNone/>
            </a:pPr>
            <a:r>
              <a:rPr lang="fr-FR" sz="2000" dirty="0">
                <a:ea typeface="Times New Roman" panose="02020603050405020304" pitchFamily="18" charset="0"/>
              </a:rPr>
              <a:t>Il couvre ses affiliés par voie de remboursement des factures que l’hôpital a émis en leur nom.</a:t>
            </a:r>
          </a:p>
          <a:p>
            <a:pPr marL="0" indent="0">
              <a:buNone/>
            </a:pPr>
            <a:r>
              <a:rPr lang="fr-FR" sz="2000" dirty="0">
                <a:ea typeface="Times New Roman" panose="02020603050405020304" pitchFamily="18" charset="0"/>
              </a:rPr>
              <a:t>C’est pourquoi l’hôpital luxembourgeois adressera à l’affilié </a:t>
            </a:r>
            <a:r>
              <a:rPr lang="fr-FR" sz="2000" dirty="0">
                <a:solidFill>
                  <a:srgbClr val="003399"/>
                </a:solidFill>
                <a:ea typeface="Times New Roman" panose="02020603050405020304" pitchFamily="18" charset="0"/>
              </a:rPr>
              <a:t>RCAM</a:t>
            </a:r>
            <a:r>
              <a:rPr lang="fr-FR" sz="2000" dirty="0">
                <a:ea typeface="Times New Roman" panose="02020603050405020304" pitchFamily="18" charset="0"/>
              </a:rPr>
              <a:t> une «</a:t>
            </a:r>
            <a:r>
              <a:rPr lang="fr-FR" sz="2000" b="1" dirty="0">
                <a:ea typeface="Times New Roman" panose="02020603050405020304" pitchFamily="18" charset="0"/>
              </a:rPr>
              <a:t>facture prestations hospitalières</a:t>
            </a:r>
            <a:r>
              <a:rPr lang="fr-FR" sz="2000" dirty="0">
                <a:ea typeface="Times New Roman" panose="02020603050405020304" pitchFamily="18" charset="0"/>
              </a:rPr>
              <a:t>», qui vient s’ajouter au ‘mémoire d’honoraires’ du médecin. </a:t>
            </a:r>
            <a:endParaRPr lang="fr-FR" sz="1800" dirty="0">
              <a:ea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22A448-3376-46B2-831A-BAF21095AD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6719" y="1825625"/>
            <a:ext cx="432854" cy="31092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1C0EFF0-191E-403D-9EBE-AA63513835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88092" y="1825624"/>
            <a:ext cx="420660" cy="310923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83497F-C28C-49A3-B9DA-EE183825B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988BFD-256B-4092-9A02-4F9221C34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rgbClr val="C00000"/>
                </a:solidFill>
              </a:rPr>
              <a:t>EPSU CJ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B75BC8-EF16-4CBC-A32E-F8CF37986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83152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1FA88-7D45-4168-B72C-2645FA822CAB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 anchor="ctr" anchorCtr="0">
            <a:normAutofit/>
          </a:bodyPr>
          <a:lstStyle/>
          <a:p>
            <a:r>
              <a:rPr lang="fr-FR" sz="2800" dirty="0"/>
              <a:t>À part les majorations de 15% prévues dans:</a:t>
            </a:r>
          </a:p>
          <a:p>
            <a:pPr lvl="1">
              <a:spcBef>
                <a:spcPts val="1200"/>
              </a:spcBef>
            </a:pPr>
            <a:r>
              <a:rPr lang="fr-FR" dirty="0"/>
              <a:t>l’Accord (2005) AMMD </a:t>
            </a:r>
            <a:r>
              <a:rPr lang="fr-FR" sz="1800" dirty="0"/>
              <a:t>(médecins) </a:t>
            </a:r>
            <a:r>
              <a:rPr lang="fr-FR" dirty="0"/>
              <a:t>– COM (déjà résilié par la COM)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fr-FR" dirty="0"/>
              <a:t>la Convention (1999) FHL </a:t>
            </a:r>
            <a:r>
              <a:rPr lang="fr-FR" sz="1800" dirty="0"/>
              <a:t>(Fédération des Hôpitaux Luxembourg) </a:t>
            </a:r>
            <a:r>
              <a:rPr lang="fr-FR" dirty="0"/>
              <a:t>– COM – État,</a:t>
            </a:r>
          </a:p>
          <a:p>
            <a:pPr marL="457200" lvl="1" indent="0">
              <a:buNone/>
            </a:pPr>
            <a:r>
              <a:rPr lang="fr-FR" sz="2800" dirty="0"/>
              <a:t>c’est la ‘facture prestations hospitalières’ qui risque de peser le plus lourd sur les assurés </a:t>
            </a:r>
            <a:r>
              <a:rPr lang="fr-FR" sz="2800" dirty="0">
                <a:solidFill>
                  <a:srgbClr val="003399"/>
                </a:solidFill>
              </a:rPr>
              <a:t>RCAM</a:t>
            </a:r>
            <a:r>
              <a:rPr lang="fr-FR" sz="2800" dirty="0"/>
              <a:t> (et le </a:t>
            </a:r>
            <a:r>
              <a:rPr lang="fr-FR" sz="2800" dirty="0">
                <a:solidFill>
                  <a:srgbClr val="003399"/>
                </a:solidFill>
              </a:rPr>
              <a:t>RCAM</a:t>
            </a:r>
            <a:r>
              <a:rPr lang="fr-FR" sz="2800" dirty="0"/>
              <a:t> lui-même), alors que la fixation de son montant demeure opaque.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C8CE4-ED02-4E47-8F50-B703F3E31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296EF-2E85-430B-A7FE-20B40EA79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rgbClr val="C00000"/>
                </a:solidFill>
              </a:rPr>
              <a:t>EPSU CJ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4C593-6463-4EFA-A8E9-29E726F7C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23</a:t>
            </a:fld>
            <a:endParaRPr lang="fr-FR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E53DCA5-5B53-4BCD-A142-C0C4CD8E4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noFill/>
        </p:spPr>
        <p:txBody>
          <a:bodyPr/>
          <a:lstStyle/>
          <a:p>
            <a:pPr algn="ctr"/>
            <a:r>
              <a:rPr lang="fr-FR" dirty="0"/>
              <a:t>La ‘facture prestations hospitalières’</a:t>
            </a:r>
            <a:r>
              <a:rPr lang="fr-FR" sz="2400" dirty="0"/>
              <a:t>-1</a:t>
            </a:r>
            <a:endParaRPr lang="fr-FR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642E415-6AA8-42B7-810A-D0677CFFF2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8776" y="872444"/>
            <a:ext cx="432854" cy="31092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7A30A0B-D011-4BB4-AD32-7B646375C1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3648" y="872444"/>
            <a:ext cx="420660" cy="31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7971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1FA88-7D45-4168-B72C-2645FA822CAB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 anchor="ctr" anchorCtr="0">
            <a:normAutofit/>
          </a:bodyPr>
          <a:lstStyle/>
          <a:p>
            <a:pPr>
              <a:spcBef>
                <a:spcPts val="1200"/>
              </a:spcBef>
            </a:pPr>
            <a:r>
              <a:rPr lang="fr-FR" dirty="0"/>
              <a:t>La Convention </a:t>
            </a:r>
            <a:r>
              <a:rPr lang="fr-FR" sz="2000" dirty="0"/>
              <a:t>(signée en 1999) </a:t>
            </a:r>
            <a:r>
              <a:rPr lang="fr-FR" dirty="0"/>
              <a:t>FHL – COM – État a prévu </a:t>
            </a:r>
          </a:p>
          <a:p>
            <a:pPr marL="914400" lvl="2" indent="0">
              <a:buNone/>
            </a:pPr>
            <a:r>
              <a:rPr lang="fr-FR" sz="2800" dirty="0"/>
              <a:t>la création d’une </a:t>
            </a:r>
            <a:r>
              <a:rPr lang="fr-FR" sz="2800" b="1" i="1" dirty="0"/>
              <a:t>Commission technique </a:t>
            </a:r>
            <a:r>
              <a:rPr lang="fr-FR" sz="2800" dirty="0"/>
              <a:t>composée de représentants de la FHL, du RCAM et de la CNS,</a:t>
            </a:r>
          </a:p>
          <a:p>
            <a:pPr marL="457200" lvl="1" indent="0">
              <a:spcAft>
                <a:spcPts val="1800"/>
              </a:spcAft>
              <a:buNone/>
            </a:pPr>
            <a:r>
              <a:rPr lang="fr-FR" sz="2800" dirty="0"/>
              <a:t>qui aurait comme tâche d’établir les tarifs des </a:t>
            </a:r>
            <a:r>
              <a:rPr lang="fr-FR" sz="2800" b="1" dirty="0"/>
              <a:t>unités d’œuvre </a:t>
            </a:r>
            <a:r>
              <a:rPr lang="fr-FR" sz="2800" dirty="0"/>
              <a:t>sur la base du </a:t>
            </a:r>
            <a:r>
              <a:rPr lang="fr-FR" sz="2800" b="1" dirty="0"/>
              <a:t>coût de revient </a:t>
            </a:r>
            <a:r>
              <a:rPr lang="fr-FR" sz="2800" dirty="0"/>
              <a:t>net</a:t>
            </a:r>
          </a:p>
          <a:p>
            <a:r>
              <a:rPr lang="fr-FR" dirty="0"/>
              <a:t>Après une longue période d’inertie, cette </a:t>
            </a:r>
            <a:r>
              <a:rPr lang="fr-FR" i="1" dirty="0"/>
              <a:t>Commission technique </a:t>
            </a:r>
            <a:r>
              <a:rPr lang="fr-LU" dirty="0"/>
              <a:t>ne s’est réunie que le 25 janvier 2018 pour la toute première fois</a:t>
            </a:r>
            <a:r>
              <a:rPr lang="fr-FR" dirty="0"/>
              <a:t>    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C8CE4-ED02-4E47-8F50-B703F3E31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296EF-2E85-430B-A7FE-20B40EA79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rgbClr val="C00000"/>
                </a:solidFill>
              </a:rPr>
              <a:t>EPSU CJ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4C593-6463-4EFA-A8E9-29E726F7C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24</a:t>
            </a:fld>
            <a:endParaRPr lang="fr-FR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E53DCA5-5B53-4BCD-A142-C0C4CD8E4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noFill/>
        </p:spPr>
        <p:txBody>
          <a:bodyPr/>
          <a:lstStyle/>
          <a:p>
            <a:pPr algn="ctr"/>
            <a:r>
              <a:rPr lang="fr-FR" dirty="0"/>
              <a:t>La ‘facture prestations hospitalières’</a:t>
            </a:r>
            <a:r>
              <a:rPr lang="fr-FR" sz="2400" dirty="0"/>
              <a:t>-2</a:t>
            </a:r>
            <a:endParaRPr lang="fr-FR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642E415-6AA8-42B7-810A-D0677CFFF2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8776" y="872444"/>
            <a:ext cx="432854" cy="31092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7A30A0B-D011-4BB4-AD32-7B646375C1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3648" y="872444"/>
            <a:ext cx="420660" cy="31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3382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1FA88-7D45-4168-B72C-2645FA822CAB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 anchor="ctr" anchorCtr="0"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fr-FR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Dans l’état actuel d’évolution du droit et sous réserve d’évolution de la volonté politique de part et d’autre, </a:t>
            </a:r>
            <a:r>
              <a:rPr lang="fr-FR" sz="2600" b="1" dirty="0">
                <a:solidFill>
                  <a:srgbClr val="C00000"/>
                </a:solidFill>
              </a:rPr>
              <a:t>EPSU CJ </a:t>
            </a:r>
            <a:r>
              <a:rPr lang="fr-FR" sz="2600" dirty="0"/>
              <a:t>considère que: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FR" sz="2600" dirty="0"/>
              <a:t>la majoration des tarifs pour les assurés </a:t>
            </a:r>
            <a:r>
              <a:rPr lang="fr-FR" sz="2600" dirty="0">
                <a:solidFill>
                  <a:srgbClr val="003399"/>
                </a:solidFill>
              </a:rPr>
              <a:t>RCAM </a:t>
            </a:r>
            <a:r>
              <a:rPr lang="fr-FR" sz="2600" dirty="0"/>
              <a:t>est injustifiée;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FR" sz="2600" dirty="0"/>
              <a:t>l’existence d’une ‘facture prestations hospitalières’ est en principe justifiée;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FR" sz="2600" dirty="0"/>
              <a:t>or, son montant est injustifié, dans la mesure où les parties (FHL – COM – État) n’ont pas honoré la Convention qu’elles ont signée.</a:t>
            </a:r>
            <a:endParaRPr lang="fr-FR" sz="2600" b="1" dirty="0">
              <a:solidFill>
                <a:srgbClr val="C00000"/>
              </a:solidFill>
            </a:endParaRPr>
          </a:p>
          <a:p>
            <a:pPr>
              <a:spcBef>
                <a:spcPts val="1200"/>
              </a:spcBef>
            </a:pPr>
            <a:r>
              <a:rPr lang="fr-FR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Nous ne prétendons pas que cette analyse soit complète ni concluante. Elle n’a certainement pas répondu à toutes vos questions; elle vous en a probablement suscité des nouvelles.</a:t>
            </a:r>
          </a:p>
          <a:p>
            <a:pPr>
              <a:spcBef>
                <a:spcPts val="1200"/>
              </a:spcBef>
            </a:pPr>
            <a:r>
              <a:rPr lang="fr-FR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Cependant, nous espérons qu’elle ait contribué à éclairer certains points sur un sujet sensible, qui nécessite une approche sereine.</a:t>
            </a:r>
          </a:p>
          <a:p>
            <a:pPr marL="0" indent="0" algn="r">
              <a:spcBef>
                <a:spcPts val="1200"/>
              </a:spcBef>
              <a:buNone/>
            </a:pPr>
            <a:r>
              <a:rPr lang="fr-FR" sz="2400" b="1" dirty="0">
                <a:solidFill>
                  <a:srgbClr val="C00000"/>
                </a:solidFill>
              </a:rPr>
              <a:t>EPSU CJ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C8CE4-ED02-4E47-8F50-B703F3E31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296EF-2E85-430B-A7FE-20B40EA79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rgbClr val="C00000"/>
                </a:solidFill>
              </a:rPr>
              <a:t>EPSU CJ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4C593-6463-4EFA-A8E9-29E726F7C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25</a:t>
            </a:fld>
            <a:endParaRPr lang="fr-FR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E53DCA5-5B53-4BCD-A142-C0C4CD8E4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noFill/>
        </p:spPr>
        <p:txBody>
          <a:bodyPr>
            <a:normAutofit/>
          </a:bodyPr>
          <a:lstStyle/>
          <a:p>
            <a:pPr algn="ctr"/>
            <a:r>
              <a:rPr lang="fr-FR" sz="3600" dirty="0"/>
              <a:t>Conclusion provisoire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642E415-6AA8-42B7-810A-D0677CFFF2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8776" y="872444"/>
            <a:ext cx="432854" cy="31092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7A30A0B-D011-4BB4-AD32-7B646375C1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3648" y="872444"/>
            <a:ext cx="420660" cy="31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74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65F2E-8969-4268-B869-C6A699A07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/>
              <a:t>Des bases juridiques distinctes dans les traités </a:t>
            </a:r>
            <a:r>
              <a:rPr lang="fr-FR" sz="2800" b="1" dirty="0"/>
              <a:t>- 1</a:t>
            </a:r>
            <a:br>
              <a:rPr lang="fr-FR" sz="4000" dirty="0"/>
            </a:br>
            <a:r>
              <a:rPr lang="fr-FR" sz="2400" dirty="0"/>
              <a:t>(v. </a:t>
            </a:r>
            <a:r>
              <a:rPr lang="fr-FR" sz="2400" dirty="0">
                <a:hlinkClick r:id="rId2"/>
              </a:rPr>
              <a:t>arrêt C-690/15, de </a:t>
            </a:r>
            <a:r>
              <a:rPr lang="fr-FR" sz="2400" dirty="0" err="1">
                <a:hlinkClick r:id="rId2"/>
              </a:rPr>
              <a:t>Lobkowicz</a:t>
            </a:r>
            <a:r>
              <a:rPr lang="fr-FR" sz="2400" dirty="0"/>
              <a:t>)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F27BC-BA9E-47CB-8D75-C830977859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assurés à un régime national</a:t>
            </a:r>
          </a:p>
          <a:p>
            <a:pPr marL="0" indent="0">
              <a:buNone/>
            </a:pPr>
            <a:endParaRPr lang="fr-FR" sz="2900" dirty="0"/>
          </a:p>
          <a:p>
            <a:pPr marL="0" indent="0">
              <a:spcBef>
                <a:spcPts val="500"/>
              </a:spcBef>
              <a:spcAft>
                <a:spcPts val="600"/>
              </a:spcAft>
              <a:buNone/>
            </a:pPr>
            <a:r>
              <a:rPr lang="fr-FR" b="1" dirty="0">
                <a:solidFill>
                  <a:srgbClr val="C00000"/>
                </a:solidFill>
                <a:ea typeface="Times New Roman" panose="02020603050405020304" pitchFamily="18" charset="0"/>
              </a:rPr>
              <a:t>Article 48 TFUE</a:t>
            </a:r>
          </a:p>
          <a:p>
            <a:pPr marL="0" indent="0">
              <a:spcBef>
                <a:spcPts val="500"/>
              </a:spcBef>
              <a:spcAft>
                <a:spcPts val="600"/>
              </a:spcAft>
              <a:buNone/>
            </a:pPr>
            <a:endParaRPr lang="fr-FR" dirty="0"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400" dirty="0"/>
              <a:t>Le Parlement européen et le Conseil adoptent, dans le domaine de la sécurité sociale, les mesures nécessaires pour l'établissement de la </a:t>
            </a:r>
            <a:r>
              <a:rPr lang="fr-FR" sz="2400" dirty="0">
                <a:solidFill>
                  <a:srgbClr val="7030A0"/>
                </a:solidFill>
              </a:rPr>
              <a:t>libre circulation des travailleurs</a:t>
            </a:r>
            <a:endParaRPr lang="fr-FR" sz="1600" dirty="0">
              <a:solidFill>
                <a:srgbClr val="7030A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D4C6C0-69A3-4B16-BB87-D68AA20F2C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825625"/>
            <a:ext cx="5181600" cy="435133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assurés au </a:t>
            </a:r>
            <a:r>
              <a:rPr lang="fr-FR" dirty="0">
                <a:solidFill>
                  <a:srgbClr val="003399"/>
                </a:solidFill>
              </a:rPr>
              <a:t>RCAM</a:t>
            </a:r>
          </a:p>
          <a:p>
            <a:pPr marL="0" indent="0">
              <a:buNone/>
            </a:pPr>
            <a:endParaRPr lang="fr-FR" sz="24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400" b="1" dirty="0">
                <a:solidFill>
                  <a:srgbClr val="C00000"/>
                </a:solidFill>
                <a:ea typeface="Times New Roman" panose="02020603050405020304" pitchFamily="18" charset="0"/>
              </a:rPr>
              <a:t>Article 14 du protocole (no 7) sur les privilèges et immunités de l’Union européenne</a:t>
            </a:r>
            <a:r>
              <a:rPr lang="fr-FR" sz="2400" dirty="0">
                <a:solidFill>
                  <a:srgbClr val="C00000"/>
                </a:solidFill>
                <a:ea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fr-FR" sz="2400" dirty="0">
                <a:ea typeface="Times New Roman" panose="02020603050405020304" pitchFamily="18" charset="0"/>
              </a:rPr>
              <a:t>Le Parlement européen et Conseil, statuant par voie de règlements, fixent le régime des prestations sociales applicables </a:t>
            </a:r>
            <a:r>
              <a:rPr lang="fr-FR" sz="2400" dirty="0">
                <a:solidFill>
                  <a:srgbClr val="7030A0"/>
                </a:solidFill>
                <a:ea typeface="Times New Roman" panose="02020603050405020304" pitchFamily="18" charset="0"/>
              </a:rPr>
              <a:t>aux fonctionnaires et autres agents de l’Union</a:t>
            </a:r>
          </a:p>
          <a:p>
            <a:pPr marL="0" indent="0">
              <a:buNone/>
            </a:pPr>
            <a:r>
              <a:rPr lang="fr-FR" sz="1600" dirty="0">
                <a:solidFill>
                  <a:srgbClr val="C00000"/>
                </a:solidFill>
                <a:ea typeface="Times New Roman" panose="02020603050405020304" pitchFamily="18" charset="0"/>
              </a:rPr>
              <a:t>- Le protocole </a:t>
            </a:r>
            <a:r>
              <a:rPr lang="fr-FR" sz="1600" dirty="0">
                <a:ea typeface="Times New Roman" panose="02020603050405020304" pitchFamily="18" charset="0"/>
              </a:rPr>
              <a:t>a la même valeur juridique que </a:t>
            </a:r>
            <a:r>
              <a:rPr lang="fr-FR" sz="1600" dirty="0">
                <a:solidFill>
                  <a:srgbClr val="C00000"/>
                </a:solidFill>
                <a:ea typeface="Times New Roman" panose="02020603050405020304" pitchFamily="18" charset="0"/>
              </a:rPr>
              <a:t>les traités</a:t>
            </a:r>
            <a:endParaRPr lang="fr-FR" sz="1600" dirty="0">
              <a:ea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22A448-3376-46B2-831A-BAF21095AD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6719" y="1825625"/>
            <a:ext cx="432854" cy="31092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1C0EFF0-191E-403D-9EBE-AA63513835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88092" y="1825624"/>
            <a:ext cx="420660" cy="310923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83497F-C28C-49A3-B9DA-EE183825B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988BFD-256B-4092-9A02-4F9221C34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dirty="0">
                <a:solidFill>
                  <a:srgbClr val="C00000"/>
                </a:solidFill>
              </a:rPr>
              <a:t>EPSU CJ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B75BC8-EF16-4CBC-A32E-F8CF37986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0454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65F2E-8969-4268-B869-C6A699A07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/>
              <a:t>Des bases juridiques distinctes dans les traités </a:t>
            </a:r>
            <a:r>
              <a:rPr lang="fr-FR" sz="2800" b="1" dirty="0"/>
              <a:t>- 2</a:t>
            </a:r>
            <a:br>
              <a:rPr lang="fr-FR" dirty="0"/>
            </a:br>
            <a:r>
              <a:rPr lang="fr-FR" sz="2400" dirty="0"/>
              <a:t>(v. </a:t>
            </a:r>
            <a:r>
              <a:rPr lang="fr-FR" sz="2400" dirty="0">
                <a:hlinkClick r:id="rId2"/>
              </a:rPr>
              <a:t>arrêt C-690/15, de </a:t>
            </a:r>
            <a:r>
              <a:rPr lang="fr-FR" sz="2400" dirty="0" err="1">
                <a:hlinkClick r:id="rId2"/>
              </a:rPr>
              <a:t>Lobkowicz</a:t>
            </a:r>
            <a:r>
              <a:rPr lang="fr-FR" sz="2400" dirty="0"/>
              <a:t>)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F27BC-BA9E-47CB-8D75-C830977859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assurés à un régime national</a:t>
            </a:r>
          </a:p>
          <a:p>
            <a:pPr marL="0" indent="0">
              <a:buNone/>
            </a:pPr>
            <a:endParaRPr lang="fr-FR" sz="2900" dirty="0"/>
          </a:p>
          <a:p>
            <a:pPr marL="0" indent="0">
              <a:spcBef>
                <a:spcPts val="500"/>
              </a:spcBef>
              <a:spcAft>
                <a:spcPts val="600"/>
              </a:spcAft>
              <a:buNone/>
            </a:pPr>
            <a:r>
              <a:rPr lang="fr-FR" b="1" dirty="0">
                <a:solidFill>
                  <a:srgbClr val="C00000"/>
                </a:solidFill>
                <a:ea typeface="Times New Roman" panose="02020603050405020304" pitchFamily="18" charset="0"/>
              </a:rPr>
              <a:t>Article 48 TFUE</a:t>
            </a:r>
          </a:p>
          <a:p>
            <a:pPr marL="0" indent="0">
              <a:spcBef>
                <a:spcPts val="500"/>
              </a:spcBef>
              <a:spcAft>
                <a:spcPts val="600"/>
              </a:spcAft>
              <a:buNone/>
            </a:pPr>
            <a:endParaRPr lang="fr-FR" dirty="0"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400" dirty="0"/>
              <a:t>Le Parlement européen et le Conseil, adoptent, dans le domaine de la sécurité sociale, les mesures nécessaires pour l'établissement de la </a:t>
            </a:r>
            <a:r>
              <a:rPr lang="fr-FR" sz="2400" dirty="0">
                <a:solidFill>
                  <a:srgbClr val="7030A0"/>
                </a:solidFill>
              </a:rPr>
              <a:t>libre circulation des travailleurs</a:t>
            </a:r>
            <a:endParaRPr lang="fr-FR" sz="1600" dirty="0">
              <a:solidFill>
                <a:srgbClr val="7030A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D4C6C0-69A3-4B16-BB87-D68AA20F2C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825625"/>
            <a:ext cx="5181600" cy="435133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assurés au </a:t>
            </a:r>
            <a:r>
              <a:rPr lang="fr-FR" dirty="0">
                <a:solidFill>
                  <a:srgbClr val="003399"/>
                </a:solidFill>
              </a:rPr>
              <a:t>RCAM</a:t>
            </a:r>
          </a:p>
          <a:p>
            <a:pPr marL="0" indent="0">
              <a:buNone/>
            </a:pPr>
            <a:endParaRPr lang="fr-FR" sz="24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3200" dirty="0">
              <a:solidFill>
                <a:srgbClr val="009900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</a:rPr>
              <a:t>ne relèvent </a:t>
            </a:r>
            <a:r>
              <a:rPr lang="fr-FR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pas</a:t>
            </a: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 l’</a:t>
            </a:r>
            <a:r>
              <a:rPr lang="fr-FR" b="1" dirty="0">
                <a:solidFill>
                  <a:srgbClr val="C00000"/>
                </a:solidFill>
              </a:rPr>
              <a:t>article 48 TFUE </a:t>
            </a:r>
            <a:r>
              <a:rPr lang="fr-F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(point 35 de l’arrêt)</a:t>
            </a:r>
            <a:endParaRPr lang="fr-FR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22A448-3376-46B2-831A-BAF21095AD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6719" y="1825625"/>
            <a:ext cx="432854" cy="31092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1C0EFF0-191E-403D-9EBE-AA63513835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88092" y="1825624"/>
            <a:ext cx="420660" cy="310923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3151DC-786D-4DC8-B7A2-E1AEA99D0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88092B-4D32-42BE-92E9-FC2C6D68B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rgbClr val="C00000"/>
                </a:solidFill>
              </a:rPr>
              <a:t>EPSU CJ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289608-81FF-4E6E-8CB7-7A37AB643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7548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5BDC0-0744-433D-8491-5E36C7F19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dirty="0"/>
              <a:t>Des bases juridiques distinctes dans le droit dérivé </a:t>
            </a:r>
            <a:r>
              <a:rPr lang="fr-FR" sz="2800" b="1" dirty="0"/>
              <a:t>- 1</a:t>
            </a:r>
            <a:br>
              <a:rPr lang="fr-FR" sz="4000" dirty="0"/>
            </a:br>
            <a:r>
              <a:rPr lang="fr-FR" sz="2400" dirty="0"/>
              <a:t>(v. </a:t>
            </a:r>
            <a:r>
              <a:rPr lang="fr-FR" sz="2400" dirty="0">
                <a:hlinkClick r:id="rId2"/>
              </a:rPr>
              <a:t>arrêt C-690/15, de </a:t>
            </a:r>
            <a:r>
              <a:rPr lang="fr-FR" sz="2400" dirty="0" err="1">
                <a:hlinkClick r:id="rId2"/>
              </a:rPr>
              <a:t>Lobkowicz</a:t>
            </a:r>
            <a:r>
              <a:rPr lang="fr-FR" sz="2400" dirty="0"/>
              <a:t>)</a:t>
            </a:r>
            <a:endParaRPr lang="fr-FR" sz="40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4BD5DE3-C719-4397-A341-1E0187FCF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assurés à un régime national</a:t>
            </a:r>
          </a:p>
          <a:p>
            <a:pPr marL="0" indent="0">
              <a:buNone/>
            </a:pPr>
            <a:endParaRPr lang="fr-FR" sz="2900" dirty="0"/>
          </a:p>
          <a:p>
            <a:pPr marL="0" indent="0">
              <a:spcBef>
                <a:spcPts val="500"/>
              </a:spcBef>
              <a:spcAft>
                <a:spcPts val="600"/>
              </a:spcAft>
              <a:buNone/>
            </a:pPr>
            <a:r>
              <a:rPr lang="fr-FR" sz="2400" dirty="0">
                <a:solidFill>
                  <a:srgbClr val="C00000"/>
                </a:solidFill>
              </a:rPr>
              <a:t>Règlement (CEE) no 1408/71, </a:t>
            </a:r>
          </a:p>
          <a:p>
            <a:pPr marL="0" indent="0">
              <a:spcBef>
                <a:spcPts val="500"/>
              </a:spcBef>
              <a:spcAft>
                <a:spcPts val="600"/>
              </a:spcAft>
              <a:buNone/>
            </a:pPr>
            <a:r>
              <a:rPr lang="fr-FR" sz="2400" dirty="0">
                <a:solidFill>
                  <a:srgbClr val="C00000"/>
                </a:solidFill>
              </a:rPr>
              <a:t>remplacé par le </a:t>
            </a:r>
            <a:r>
              <a:rPr lang="fr-FR" sz="2400" b="1" dirty="0">
                <a:solidFill>
                  <a:srgbClr val="C00000"/>
                </a:solidFill>
                <a:hlinkClick r:id="rId3"/>
              </a:rPr>
              <a:t>règlement </a:t>
            </a:r>
            <a:r>
              <a:rPr lang="fr-FR" sz="2400" dirty="0">
                <a:solidFill>
                  <a:srgbClr val="C00000"/>
                </a:solidFill>
                <a:hlinkClick r:id="rId3"/>
              </a:rPr>
              <a:t>(CE) n° </a:t>
            </a:r>
            <a:r>
              <a:rPr lang="fr-FR" sz="2400" b="1" dirty="0">
                <a:solidFill>
                  <a:srgbClr val="C00000"/>
                </a:solidFill>
                <a:hlinkClick r:id="rId3"/>
              </a:rPr>
              <a:t>883/2004</a:t>
            </a:r>
            <a:r>
              <a:rPr lang="fr-FR" sz="2400" dirty="0">
                <a:solidFill>
                  <a:srgbClr val="C00000"/>
                </a:solidFill>
              </a:rPr>
              <a:t> du Parlement européen et du Conseil, du 29 avril 2004, portant sur la coordination des systèmes de sécurité sociale </a:t>
            </a:r>
            <a:endParaRPr lang="fr-FR" sz="2400" dirty="0">
              <a:solidFill>
                <a:srgbClr val="C00000"/>
              </a:solidFill>
              <a:ea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78F7026-DC54-4E25-8CED-A48F500B9F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6719" y="1825625"/>
            <a:ext cx="432854" cy="310923"/>
          </a:xfrm>
          <a:prstGeom prst="rect">
            <a:avLst/>
          </a:prstGeom>
        </p:spPr>
      </p:pic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829AF6A6-2599-4DD5-979E-5A7473309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assurés au </a:t>
            </a:r>
            <a:r>
              <a:rPr lang="fr-FR" dirty="0">
                <a:solidFill>
                  <a:srgbClr val="003399"/>
                </a:solidFill>
              </a:rPr>
              <a:t>RCAM</a:t>
            </a:r>
          </a:p>
          <a:p>
            <a:pPr marL="0" indent="0">
              <a:buNone/>
            </a:pPr>
            <a:endParaRPr lang="fr-FR" sz="24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LU" b="1" dirty="0">
                <a:solidFill>
                  <a:srgbClr val="C00000"/>
                </a:solidFill>
                <a:hlinkClick r:id="rId5"/>
              </a:rPr>
              <a:t>Statut des fonctionnaires </a:t>
            </a:r>
            <a:r>
              <a:rPr lang="fr-LU" dirty="0">
                <a:solidFill>
                  <a:srgbClr val="C00000"/>
                </a:solidFill>
              </a:rPr>
              <a:t>de l’UE et régime applicable aux autres   agents (RAA), </a:t>
            </a:r>
            <a:r>
              <a:rPr lang="fr-L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articles 72, 73 </a:t>
            </a:r>
          </a:p>
          <a:p>
            <a:pPr marL="0" indent="0">
              <a:buNone/>
            </a:pPr>
            <a:endParaRPr lang="fr-FR" sz="3200" dirty="0">
              <a:solidFill>
                <a:srgbClr val="00990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5C5A424-6F69-4521-8048-22831D44901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07659" y="1825624"/>
            <a:ext cx="420660" cy="310923"/>
          </a:xfrm>
          <a:prstGeom prst="rect">
            <a:avLst/>
          </a:prstGeom>
        </p:spPr>
      </p:pic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F4F2710C-20A1-4579-89A2-19E6BEEAB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AE7E0368-B267-4893-8748-A04E9ABE0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rgbClr val="C00000"/>
                </a:solidFill>
              </a:rPr>
              <a:t>EPSU CJ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52877BB-8EF9-47AA-BC4D-56FC0677A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3521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5BDC0-0744-433D-8491-5E36C7F19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dirty="0"/>
              <a:t>Des bases juridiques distinctes dans le droit dérivé </a:t>
            </a:r>
            <a:r>
              <a:rPr lang="fr-FR" sz="2800" b="1" dirty="0"/>
              <a:t>- 2</a:t>
            </a:r>
            <a:br>
              <a:rPr lang="fr-FR" sz="4000" dirty="0"/>
            </a:br>
            <a:r>
              <a:rPr lang="fr-FR" sz="2400" dirty="0"/>
              <a:t>(v. </a:t>
            </a:r>
            <a:r>
              <a:rPr lang="fr-FR" sz="2400" dirty="0">
                <a:hlinkClick r:id="rId2"/>
              </a:rPr>
              <a:t>arrêt C-690/15, de </a:t>
            </a:r>
            <a:r>
              <a:rPr lang="fr-FR" sz="2400" dirty="0" err="1">
                <a:hlinkClick r:id="rId2"/>
              </a:rPr>
              <a:t>Lobkowicz</a:t>
            </a:r>
            <a:r>
              <a:rPr lang="fr-FR" sz="2400" dirty="0"/>
              <a:t>)</a:t>
            </a:r>
            <a:endParaRPr lang="fr-FR" sz="40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4BD5DE3-C719-4397-A341-1E0187FCF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assurés à un régime national</a:t>
            </a:r>
          </a:p>
          <a:p>
            <a:pPr marL="0" indent="0">
              <a:buNone/>
            </a:pPr>
            <a:endParaRPr lang="fr-FR" sz="2900" dirty="0"/>
          </a:p>
          <a:p>
            <a:pPr marL="0" indent="0">
              <a:spcBef>
                <a:spcPts val="500"/>
              </a:spcBef>
              <a:spcAft>
                <a:spcPts val="600"/>
              </a:spcAft>
              <a:buNone/>
            </a:pPr>
            <a:r>
              <a:rPr lang="fr-FR" sz="2400" dirty="0">
                <a:solidFill>
                  <a:srgbClr val="C00000"/>
                </a:solidFill>
              </a:rPr>
              <a:t>Règlement (CEE) no 1408/71, </a:t>
            </a:r>
          </a:p>
          <a:p>
            <a:pPr marL="0" indent="0">
              <a:spcBef>
                <a:spcPts val="500"/>
              </a:spcBef>
              <a:spcAft>
                <a:spcPts val="600"/>
              </a:spcAft>
              <a:buNone/>
            </a:pPr>
            <a:r>
              <a:rPr lang="fr-FR" sz="2400" dirty="0">
                <a:solidFill>
                  <a:srgbClr val="C00000"/>
                </a:solidFill>
              </a:rPr>
              <a:t>remplacé par le </a:t>
            </a:r>
            <a:r>
              <a:rPr lang="fr-FR" sz="2400" b="1" dirty="0">
                <a:solidFill>
                  <a:srgbClr val="C00000"/>
                </a:solidFill>
                <a:hlinkClick r:id="rId3"/>
              </a:rPr>
              <a:t>règlement </a:t>
            </a:r>
            <a:r>
              <a:rPr lang="fr-FR" sz="2400" dirty="0">
                <a:solidFill>
                  <a:srgbClr val="C00000"/>
                </a:solidFill>
                <a:hlinkClick r:id="rId3"/>
              </a:rPr>
              <a:t>(CE) no </a:t>
            </a:r>
            <a:r>
              <a:rPr lang="fr-FR" sz="2400" b="1" dirty="0">
                <a:solidFill>
                  <a:srgbClr val="C00000"/>
                </a:solidFill>
                <a:hlinkClick r:id="rId3"/>
              </a:rPr>
              <a:t>883/2004</a:t>
            </a:r>
            <a:r>
              <a:rPr lang="fr-FR" sz="2400" dirty="0">
                <a:solidFill>
                  <a:srgbClr val="C00000"/>
                </a:solidFill>
              </a:rPr>
              <a:t> du Parlement européen et du Conseil, du 29 avril 2004, portant sur la coordination des systèmes de sécurité sociale </a:t>
            </a:r>
            <a:endParaRPr lang="fr-FR" sz="2400" dirty="0">
              <a:solidFill>
                <a:srgbClr val="C00000"/>
              </a:solidFill>
              <a:ea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78F7026-DC54-4E25-8CED-A48F500B9F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6719" y="1825625"/>
            <a:ext cx="432854" cy="310923"/>
          </a:xfrm>
          <a:prstGeom prst="rect">
            <a:avLst/>
          </a:prstGeom>
        </p:spPr>
      </p:pic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829AF6A6-2599-4DD5-979E-5A7473309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assurés au </a:t>
            </a:r>
            <a:r>
              <a:rPr lang="fr-FR" dirty="0">
                <a:solidFill>
                  <a:srgbClr val="003399"/>
                </a:solidFill>
              </a:rPr>
              <a:t>RCAM</a:t>
            </a:r>
          </a:p>
          <a:p>
            <a:pPr marL="0" indent="0">
              <a:buNone/>
            </a:pPr>
            <a:endParaRPr lang="fr-FR" sz="24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Les fonctionnaires de l’UE ne sont </a:t>
            </a:r>
            <a:r>
              <a:rPr lang="fr-FR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pas</a:t>
            </a:r>
            <a:r>
              <a:rPr lang="fr-F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soumis à une législation nationale en matière de sécurité sociale</a:t>
            </a:r>
          </a:p>
          <a:p>
            <a:pPr marL="0" indent="0">
              <a:buNone/>
            </a:pPr>
            <a:r>
              <a:rPr lang="fr-L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Ils ne sauraient donc être qualifiés de «travailleurs» au sens de </a:t>
            </a:r>
            <a:r>
              <a:rPr lang="fr-LU" sz="2400" dirty="0">
                <a:solidFill>
                  <a:srgbClr val="C00000"/>
                </a:solidFill>
              </a:rPr>
              <a:t>←ces règlements</a:t>
            </a:r>
            <a:r>
              <a:rPr lang="fr-LU" sz="2400" dirty="0"/>
              <a:t> </a:t>
            </a:r>
            <a:r>
              <a:rPr lang="fr-F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(point 35 de l’arrêt)</a:t>
            </a:r>
            <a:endParaRPr lang="fr-FR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5C5A424-6F69-4521-8048-22831D4490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07659" y="1825624"/>
            <a:ext cx="420660" cy="310923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4903C9-E036-4E7B-9677-DBDDCCCA0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5D5D8B-1EA5-48A7-831C-D3BD60B1B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87800" y="6423025"/>
            <a:ext cx="4114800" cy="365125"/>
          </a:xfrm>
        </p:spPr>
        <p:txBody>
          <a:bodyPr/>
          <a:lstStyle/>
          <a:p>
            <a:r>
              <a:rPr lang="fr-FR" dirty="0">
                <a:solidFill>
                  <a:srgbClr val="C00000"/>
                </a:solidFill>
              </a:rPr>
              <a:t>EPSU CJ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C4E797-4CD3-4F20-9F85-AF62D5FEB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0609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5BDC0-0744-433D-8491-5E36C7F19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dirty="0"/>
              <a:t>Des bases juridiques distinctes dans le droit dérivé </a:t>
            </a:r>
            <a:r>
              <a:rPr lang="fr-FR" sz="2800" b="1" dirty="0"/>
              <a:t>- 3</a:t>
            </a:r>
            <a:br>
              <a:rPr lang="fr-FR" sz="4000" dirty="0"/>
            </a:br>
            <a:r>
              <a:rPr lang="fr-FR" sz="2400" dirty="0"/>
              <a:t>(v. </a:t>
            </a:r>
            <a:r>
              <a:rPr lang="fr-FR" sz="2400" dirty="0">
                <a:hlinkClick r:id="rId2"/>
              </a:rPr>
              <a:t>arrêt C-690/15, de </a:t>
            </a:r>
            <a:r>
              <a:rPr lang="fr-FR" sz="2400" dirty="0" err="1">
                <a:hlinkClick r:id="rId2"/>
              </a:rPr>
              <a:t>Lobkowicz</a:t>
            </a:r>
            <a:r>
              <a:rPr lang="fr-FR" sz="2400" dirty="0"/>
              <a:t>)</a:t>
            </a:r>
            <a:endParaRPr lang="fr-FR" sz="40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4BD5DE3-C719-4397-A341-1E0187FCF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assurés à un régime national</a:t>
            </a:r>
          </a:p>
          <a:p>
            <a:pPr marL="0" indent="0">
              <a:buNone/>
            </a:pPr>
            <a:endParaRPr lang="fr-FR" sz="2900" dirty="0"/>
          </a:p>
          <a:p>
            <a:pPr marL="0" indent="0">
              <a:spcBef>
                <a:spcPts val="500"/>
              </a:spcBef>
              <a:spcAft>
                <a:spcPts val="500"/>
              </a:spcAft>
              <a:buNone/>
            </a:pPr>
            <a:r>
              <a:rPr lang="fr-FR" sz="2400" b="1" u="sng" dirty="0">
                <a:solidFill>
                  <a:srgbClr val="0563C1"/>
                </a:solidFill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Directive 2011/24/UE</a:t>
            </a:r>
            <a:r>
              <a:rPr lang="fr-FR" sz="2400" b="1" dirty="0">
                <a:ea typeface="Times New Roman" panose="02020603050405020304" pitchFamily="18" charset="0"/>
              </a:rPr>
              <a:t> </a:t>
            </a:r>
            <a:r>
              <a:rPr lang="fr-FR" sz="2400" dirty="0">
                <a:solidFill>
                  <a:srgbClr val="C00000"/>
                </a:solidFill>
                <a:ea typeface="Times New Roman" panose="02020603050405020304" pitchFamily="18" charset="0"/>
              </a:rPr>
              <a:t>du Parlement européen et du Conseil du 9 mars 2011 relative à l’application des droits des patients en matière de </a:t>
            </a:r>
            <a:r>
              <a:rPr lang="fr-FR" sz="2400" b="1" dirty="0">
                <a:solidFill>
                  <a:srgbClr val="C00000"/>
                </a:solidFill>
                <a:ea typeface="Times New Roman" panose="02020603050405020304" pitchFamily="18" charset="0"/>
              </a:rPr>
              <a:t>soins de santé transfrontaliers </a:t>
            </a:r>
          </a:p>
          <a:p>
            <a:pPr marL="0" indent="0">
              <a:spcBef>
                <a:spcPts val="500"/>
              </a:spcBef>
              <a:spcAft>
                <a:spcPts val="600"/>
              </a:spcAft>
              <a:buNone/>
            </a:pPr>
            <a:endParaRPr lang="fr-FR" sz="2400" dirty="0">
              <a:solidFill>
                <a:srgbClr val="C0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78F7026-DC54-4E25-8CED-A48F500B9F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6719" y="1825625"/>
            <a:ext cx="432854" cy="310923"/>
          </a:xfrm>
          <a:prstGeom prst="rect">
            <a:avLst/>
          </a:prstGeom>
        </p:spPr>
      </p:pic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829AF6A6-2599-4DD5-979E-5A7473309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assurés au </a:t>
            </a:r>
            <a:r>
              <a:rPr lang="fr-FR" dirty="0">
                <a:solidFill>
                  <a:srgbClr val="003399"/>
                </a:solidFill>
              </a:rPr>
              <a:t>RCAM</a:t>
            </a:r>
          </a:p>
          <a:p>
            <a:pPr marL="0" indent="0">
              <a:buNone/>
            </a:pPr>
            <a:endParaRPr lang="fr-FR" sz="24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dirty="0">
                <a:solidFill>
                  <a:srgbClr val="009900"/>
                </a:solidFill>
              </a:rPr>
              <a:t>L’applicabilité de cette directive au personnel de l’Union n’a jamais jusqu’à présent été confirmée par la jurisprudence 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009900"/>
                </a:solidFill>
              </a:rPr>
              <a:t>Le </a:t>
            </a:r>
            <a:r>
              <a:rPr lang="fr-FR" sz="2000" dirty="0">
                <a:solidFill>
                  <a:srgbClr val="009900"/>
                </a:solidFill>
                <a:hlinkClick r:id="rId5"/>
              </a:rPr>
              <a:t>commissaire </a:t>
            </a:r>
            <a:r>
              <a:rPr lang="fr-FR" sz="2000" dirty="0" err="1">
                <a:solidFill>
                  <a:srgbClr val="009900"/>
                </a:solidFill>
                <a:hlinkClick r:id="rId5"/>
              </a:rPr>
              <a:t>Andriukaitis</a:t>
            </a:r>
            <a:r>
              <a:rPr lang="fr-FR" sz="2000" dirty="0">
                <a:solidFill>
                  <a:srgbClr val="009900"/>
                </a:solidFill>
                <a:hlinkClick r:id="rId5"/>
              </a:rPr>
              <a:t> </a:t>
            </a:r>
            <a:r>
              <a:rPr lang="fr-FR" sz="2000" dirty="0">
                <a:solidFill>
                  <a:srgbClr val="009900"/>
                </a:solidFill>
              </a:rPr>
              <a:t>et le </a:t>
            </a:r>
            <a:r>
              <a:rPr lang="fr-FR" sz="2000" dirty="0">
                <a:solidFill>
                  <a:srgbClr val="009900"/>
                </a:solidFill>
                <a:hlinkClick r:id="rId6"/>
              </a:rPr>
              <a:t>gouvernement luxembourgeois</a:t>
            </a:r>
            <a:r>
              <a:rPr lang="fr-FR" sz="2000" dirty="0">
                <a:solidFill>
                  <a:srgbClr val="009900"/>
                </a:solidFill>
              </a:rPr>
              <a:t> sont d’avis qu’elle n’est pas applicable aux assurés RCAM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5C5A424-6F69-4521-8048-22831D44901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07659" y="1825624"/>
            <a:ext cx="420660" cy="310923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F418BD-4D56-418E-BEC0-02D438358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9EA70B-1546-4065-AED4-9953ADFC2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EPSU CJ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30D695-7BD4-49CE-B141-12E93D974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6165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9BE77-A3F6-42AC-B900-E29B3C20D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/>
              <a:t>Conclusions provisoires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0A28F-E731-4112-B2EE-1FA073B12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Le </a:t>
            </a:r>
            <a:r>
              <a:rPr lang="fr-FR" dirty="0">
                <a:solidFill>
                  <a:srgbClr val="003399"/>
                </a:solidFill>
              </a:rPr>
              <a:t>régime d’assurance maladie du personnel de l’UE (RCAM) </a:t>
            </a:r>
            <a:r>
              <a:rPr lang="fr-FR" dirty="0"/>
              <a:t>est:</a:t>
            </a:r>
          </a:p>
          <a:p>
            <a:pPr marL="0" indent="0">
              <a:buNone/>
            </a:pPr>
            <a:endParaRPr lang="fr-FR" sz="1050" dirty="0"/>
          </a:p>
          <a:p>
            <a:pPr lvl="1"/>
            <a:r>
              <a:rPr lang="fr-FR" b="1" dirty="0">
                <a:solidFill>
                  <a:srgbClr val="C00000"/>
                </a:solidFill>
              </a:rPr>
              <a:t>Obligatoire</a:t>
            </a:r>
            <a:r>
              <a:rPr lang="fr-FR" dirty="0"/>
              <a:t> (on ne peut pas y renoncer en optant pour un autre)</a:t>
            </a:r>
          </a:p>
          <a:p>
            <a:pPr lvl="1"/>
            <a:r>
              <a:rPr lang="fr-FR" b="1" dirty="0">
                <a:solidFill>
                  <a:srgbClr val="C00000"/>
                </a:solidFill>
              </a:rPr>
              <a:t>Public</a:t>
            </a: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puisque fondé sur les traités de l’UE </a:t>
            </a: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</a:rPr>
              <a:t>et instauré</a:t>
            </a:r>
            <a:r>
              <a:rPr lang="fr-FR" sz="3200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</a:rPr>
              <a:t>par règlement du PE et du Conseil</a:t>
            </a:r>
            <a:endParaRPr lang="fr-FR" sz="1600" dirty="0"/>
          </a:p>
          <a:p>
            <a:r>
              <a:rPr lang="fr-FR" sz="2400" dirty="0"/>
              <a:t>Or, ‘</a:t>
            </a:r>
            <a:r>
              <a:rPr lang="fr-FR" sz="2400" b="1" dirty="0"/>
              <a:t>public</a:t>
            </a:r>
            <a:r>
              <a:rPr lang="fr-FR" sz="2400" dirty="0"/>
              <a:t>’ n’équivaut pas à «</a:t>
            </a:r>
            <a:r>
              <a:rPr lang="fr-LU" sz="2400" dirty="0"/>
              <a:t>soumis à la législation d’un État membre»</a:t>
            </a:r>
          </a:p>
          <a:p>
            <a:r>
              <a:rPr lang="fr-LU" sz="2400" dirty="0"/>
              <a:t>Les assurés </a:t>
            </a:r>
            <a:r>
              <a:rPr lang="fr-LU" sz="2400" dirty="0">
                <a:solidFill>
                  <a:srgbClr val="003399"/>
                </a:solidFill>
              </a:rPr>
              <a:t>RCAM</a:t>
            </a:r>
            <a:r>
              <a:rPr lang="fr-LU" sz="2400" dirty="0"/>
              <a:t> ne sont pas des assurés d’un «autre État membre»; ils ne sont donc pas, </a:t>
            </a:r>
            <a:r>
              <a:rPr lang="fr-LU" sz="2400" i="1" dirty="0"/>
              <a:t>au moins pas de plein droit</a:t>
            </a:r>
            <a:r>
              <a:rPr lang="fr-LU" sz="2400" dirty="0"/>
              <a:t>, traités comme tels</a:t>
            </a:r>
          </a:p>
          <a:p>
            <a:r>
              <a:rPr lang="fr-LU" sz="2400" dirty="0"/>
              <a:t>‘Autonome’ est une description trop faible et vague. Les mots ‘étanche’ ou ‘ségrégué’ reflètent mieux la réalité</a:t>
            </a:r>
            <a:endParaRPr lang="fr-FR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D3C9C3-35D4-4E96-BA8F-F3FC28B8A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15F74-0756-4DA8-ACDB-6E5A3FA1E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EPSU CJ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0C813-D35B-449F-B97E-A1AF5C21D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8</a:t>
            </a:fld>
            <a:endParaRPr lang="fr-FR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00D8E55-EA3B-4BCE-BE34-525A2023D5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2472" y="1870075"/>
            <a:ext cx="420660" cy="31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76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5B934-945B-4C23-BDF6-79711999C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FR" sz="2400" dirty="0"/>
              <a:t>      </a:t>
            </a:r>
            <a:r>
              <a:rPr lang="fr-FR" sz="3200" dirty="0">
                <a:solidFill>
                  <a:srgbClr val="003399"/>
                </a:solidFill>
              </a:rPr>
              <a:t>Le droit de l’Union européenne </a:t>
            </a:r>
            <a:r>
              <a:rPr lang="fr-FR" sz="3200" dirty="0"/>
              <a:t>instaure le principe d’</a:t>
            </a:r>
            <a:r>
              <a:rPr lang="fr-FR" sz="3200" b="1" dirty="0"/>
              <a:t>égalité de traitement</a:t>
            </a:r>
            <a:r>
              <a:rPr lang="fr-FR" sz="3200" dirty="0"/>
              <a:t>, qui entraine l’</a:t>
            </a:r>
            <a:r>
              <a:rPr lang="fr-FR" sz="3200" b="1" dirty="0"/>
              <a:t>interdiction des discriminations</a:t>
            </a:r>
            <a:endParaRPr lang="fr-FR" sz="24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44701-F3DC-46F7-AED8-6A46EBF47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0734E-B566-4EA0-B2A9-25DC9601E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EPSU CJ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7DEC7-C5AB-487E-B180-F808BF3DA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9</a:t>
            </a:fld>
            <a:endParaRPr lang="fr-FR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634371-ECB1-434F-87DF-5C231896E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717237"/>
            <a:ext cx="420660" cy="310923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378C202-CC9E-4609-9199-364F05F6A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La jurisprudence de la Cour de justice de l’UE définit le sens du terme ‘</a:t>
            </a:r>
            <a:r>
              <a:rPr lang="fr-FR" b="1" dirty="0"/>
              <a:t>discrimination</a:t>
            </a:r>
            <a:r>
              <a:rPr lang="fr-FR" dirty="0"/>
              <a:t>’:</a:t>
            </a:r>
          </a:p>
          <a:p>
            <a:pPr marL="678180" lvl="1" indent="0">
              <a:spcAft>
                <a:spcPts val="800"/>
              </a:spcAft>
              <a:buNone/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8180" lvl="1" indent="0">
              <a:spcAft>
                <a:spcPts val="800"/>
              </a:spcAft>
              <a:buNone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 Selon une jurisprudence constante, une discrimination ne peut consister que dans l'application de règles différentes à des situations comparables ou bien dans l'application de la même règle à des situations différentes » </a:t>
            </a:r>
          </a:p>
          <a:p>
            <a:pPr marL="678180" lvl="1" indent="0">
              <a:spcAft>
                <a:spcPts val="800"/>
              </a:spcAft>
              <a:buNone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arrêt C-411/98,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Ferlini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point 51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9391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11518</TotalTime>
  <Words>1745</Words>
  <Application>Microsoft Office PowerPoint</Application>
  <PresentationFormat>Widescreen</PresentationFormat>
  <Paragraphs>244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Aharoni</vt:lpstr>
      <vt:lpstr>Arial</vt:lpstr>
      <vt:lpstr>Calibri</vt:lpstr>
      <vt:lpstr>Calibri Light</vt:lpstr>
      <vt:lpstr>Times New Roman</vt:lpstr>
      <vt:lpstr>Wingdings</vt:lpstr>
      <vt:lpstr>Office Theme</vt:lpstr>
      <vt:lpstr>   </vt:lpstr>
      <vt:lpstr>RCAM: un régime à part</vt:lpstr>
      <vt:lpstr>Des bases juridiques distinctes dans les traités - 1 (v. arrêt C-690/15, de Lobkowicz)</vt:lpstr>
      <vt:lpstr>Des bases juridiques distinctes dans les traités - 2 (v. arrêt C-690/15, de Lobkowicz)</vt:lpstr>
      <vt:lpstr>Des bases juridiques distinctes dans le droit dérivé - 1 (v. arrêt C-690/15, de Lobkowicz)</vt:lpstr>
      <vt:lpstr>Des bases juridiques distinctes dans le droit dérivé - 2 (v. arrêt C-690/15, de Lobkowicz)</vt:lpstr>
      <vt:lpstr>Des bases juridiques distinctes dans le droit dérivé - 3 (v. arrêt C-690/15, de Lobkowicz)</vt:lpstr>
      <vt:lpstr>Conclusions provisoires</vt:lpstr>
      <vt:lpstr>      Le droit de l’Union européenne instaure le principe d’égalité de traitement, qui entraine l’interdiction des discriminations</vt:lpstr>
      <vt:lpstr>Avant d’examiner si et dans quelle mesure il y a, au Luxembourg, une discrimination contre les assurés du RCAM, il faut connaitre certaines caractéristiques de base du</vt:lpstr>
      <vt:lpstr>   Comment fonctionne le système luxembourgeois de sécurité sociale</vt:lpstr>
      <vt:lpstr>La Caisse Nationale de Santé – 1 </vt:lpstr>
      <vt:lpstr>La Caisse Nationale de Santé – 2</vt:lpstr>
      <vt:lpstr>La Caisse Nationale de Santé ─ 3</vt:lpstr>
      <vt:lpstr>La Caisse Nationale de Santé ─ 4</vt:lpstr>
      <vt:lpstr>La Caisse Nationale de Santé - 5 </vt:lpstr>
      <vt:lpstr>La Caisse Nationale de Santé - 6</vt:lpstr>
      <vt:lpstr>La Caisse Nationale de Santé - 7</vt:lpstr>
      <vt:lpstr>La Caisse Nationale de Santé - 8</vt:lpstr>
      <vt:lpstr>La Caisse Nationale de Santé - 9</vt:lpstr>
      <vt:lpstr>La Caisse Nationale de Santé -10</vt:lpstr>
      <vt:lpstr>           CNS et RCAM:  deux modalités différentes de couvrir les coûts des hôpitaux </vt:lpstr>
      <vt:lpstr>La ‘facture prestations hospitalières’-1</vt:lpstr>
      <vt:lpstr>La ‘facture prestations hospitalières’-2</vt:lpstr>
      <vt:lpstr>Conclusion provisoire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Vassilis</dc:creator>
  <cp:lastModifiedBy>Vassilis</cp:lastModifiedBy>
  <cp:revision>147</cp:revision>
  <cp:lastPrinted>2018-09-27T08:35:48Z</cp:lastPrinted>
  <dcterms:created xsi:type="dcterms:W3CDTF">2018-09-26T20:43:39Z</dcterms:created>
  <dcterms:modified xsi:type="dcterms:W3CDTF">2018-10-17T20:51:58Z</dcterms:modified>
</cp:coreProperties>
</file>