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9" r:id="rId3"/>
    <p:sldId id="264" r:id="rId4"/>
    <p:sldId id="260" r:id="rId5"/>
    <p:sldId id="261" r:id="rId6"/>
    <p:sldId id="262" r:id="rId7"/>
    <p:sldId id="263" r:id="rId8"/>
    <p:sldId id="265" r:id="rId9"/>
    <p:sldId id="266" r:id="rId10"/>
    <p:sldId id="267" r:id="rId11"/>
    <p:sldId id="268" r:id="rId12"/>
    <p:sldId id="269" r:id="rId13"/>
    <p:sldId id="270" r:id="rId14"/>
    <p:sldId id="271" r:id="rId15"/>
    <p:sldId id="272" r:id="rId16"/>
  </p:sldIdLst>
  <p:sldSz cx="12192000" cy="6858000"/>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159BFF"/>
    <a:srgbClr val="F0EA00"/>
    <a:srgbClr val="FFE2C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7" autoAdjust="0"/>
    <p:restoredTop sz="94660"/>
  </p:normalViewPr>
  <p:slideViewPr>
    <p:cSldViewPr snapToGrid="0" showGuides="1">
      <p:cViewPr varScale="1">
        <p:scale>
          <a:sx n="87" d="100"/>
          <a:sy n="87" d="100"/>
        </p:scale>
        <p:origin x="114" y="4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7808DAC0-4471-4950-8D01-FBBF20E069E2}" type="datetimeFigureOut">
              <a:rPr lang="fr-FR" smtClean="0"/>
              <a:t>02/01/2019</a:t>
            </a:fld>
            <a:endParaRPr lang="fr-FR"/>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8956B583-6D4F-4D82-9702-E660BFB6C3A8}" type="slidenum">
              <a:rPr lang="fr-FR" smtClean="0"/>
              <a:t>‹#›</a:t>
            </a:fld>
            <a:endParaRPr lang="fr-FR"/>
          </a:p>
        </p:txBody>
      </p:sp>
    </p:spTree>
    <p:extLst>
      <p:ext uri="{BB962C8B-B14F-4D97-AF65-F5344CB8AC3E}">
        <p14:creationId xmlns:p14="http://schemas.microsoft.com/office/powerpoint/2010/main" val="3800349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CA7B8-08AE-4785-90D8-CC2CCA0D02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C82C069A-A64A-4485-84E8-800A9CCF0F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D877A0BD-0D04-4FC9-817F-3C99F30582EF}"/>
              </a:ext>
            </a:extLst>
          </p:cNvPr>
          <p:cNvSpPr>
            <a:spLocks noGrp="1"/>
          </p:cNvSpPr>
          <p:nvPr>
            <p:ph type="dt" sz="half" idx="10"/>
          </p:nvPr>
        </p:nvSpPr>
        <p:spPr/>
        <p:txBody>
          <a:bodyPr/>
          <a:lstStyle/>
          <a:p>
            <a:fld id="{83C4A76F-A077-458A-B37D-D4772A2C4211}" type="datetime1">
              <a:rPr lang="en-GB" smtClean="0"/>
              <a:t>02/01/2019</a:t>
            </a:fld>
            <a:endParaRPr lang="fr-FR"/>
          </a:p>
        </p:txBody>
      </p:sp>
      <p:sp>
        <p:nvSpPr>
          <p:cNvPr id="5" name="Footer Placeholder 4">
            <a:extLst>
              <a:ext uri="{FF2B5EF4-FFF2-40B4-BE49-F238E27FC236}">
                <a16:creationId xmlns:a16="http://schemas.microsoft.com/office/drawing/2014/main" id="{69D9FDB0-7E95-4ABF-893F-8573F8813FC8}"/>
              </a:ext>
            </a:extLst>
          </p:cNvPr>
          <p:cNvSpPr>
            <a:spLocks noGrp="1"/>
          </p:cNvSpPr>
          <p:nvPr>
            <p:ph type="ftr" sz="quarter" idx="11"/>
          </p:nvPr>
        </p:nvSpPr>
        <p:spPr/>
        <p:txBody>
          <a:bodyPr/>
          <a:lstStyle/>
          <a:p>
            <a:r>
              <a:rPr lang="fr-FR"/>
              <a:t>http://epsu-cj.lu/en/</a:t>
            </a:r>
          </a:p>
        </p:txBody>
      </p:sp>
      <p:sp>
        <p:nvSpPr>
          <p:cNvPr id="6" name="Slide Number Placeholder 5">
            <a:extLst>
              <a:ext uri="{FF2B5EF4-FFF2-40B4-BE49-F238E27FC236}">
                <a16:creationId xmlns:a16="http://schemas.microsoft.com/office/drawing/2014/main" id="{3D215C67-19A7-4499-8C20-8BC48DE47E18}"/>
              </a:ext>
            </a:extLst>
          </p:cNvPr>
          <p:cNvSpPr>
            <a:spLocks noGrp="1"/>
          </p:cNvSpPr>
          <p:nvPr>
            <p:ph type="sldNum" sz="quarter" idx="12"/>
          </p:nvPr>
        </p:nvSpPr>
        <p:spPr/>
        <p:txBody>
          <a:bodyPr/>
          <a:lstStyle/>
          <a:p>
            <a:fld id="{77BB5376-9ADA-4018-9FFB-321FAA4AA13C}" type="slidenum">
              <a:rPr lang="fr-FR" smtClean="0"/>
              <a:t>‹#›</a:t>
            </a:fld>
            <a:endParaRPr lang="fr-FR"/>
          </a:p>
        </p:txBody>
      </p:sp>
    </p:spTree>
    <p:extLst>
      <p:ext uri="{BB962C8B-B14F-4D97-AF65-F5344CB8AC3E}">
        <p14:creationId xmlns:p14="http://schemas.microsoft.com/office/powerpoint/2010/main" val="3603734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DDAD-32CF-4B4E-9322-94ED5FA9659D}"/>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05A05FF-E881-4D05-8474-BBE3B33F00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991F95C5-027F-47F4-9E2B-98B060A9D6C9}"/>
              </a:ext>
            </a:extLst>
          </p:cNvPr>
          <p:cNvSpPr>
            <a:spLocks noGrp="1"/>
          </p:cNvSpPr>
          <p:nvPr>
            <p:ph type="dt" sz="half" idx="10"/>
          </p:nvPr>
        </p:nvSpPr>
        <p:spPr/>
        <p:txBody>
          <a:bodyPr/>
          <a:lstStyle/>
          <a:p>
            <a:fld id="{2C7F3CE6-ABE2-4C3C-A09C-A6EF6D92816A}" type="datetime1">
              <a:rPr lang="en-GB" smtClean="0"/>
              <a:t>02/01/2019</a:t>
            </a:fld>
            <a:endParaRPr lang="fr-FR"/>
          </a:p>
        </p:txBody>
      </p:sp>
      <p:sp>
        <p:nvSpPr>
          <p:cNvPr id="5" name="Footer Placeholder 4">
            <a:extLst>
              <a:ext uri="{FF2B5EF4-FFF2-40B4-BE49-F238E27FC236}">
                <a16:creationId xmlns:a16="http://schemas.microsoft.com/office/drawing/2014/main" id="{0E28DF48-8EC5-4ED6-91F6-D4C3067B191A}"/>
              </a:ext>
            </a:extLst>
          </p:cNvPr>
          <p:cNvSpPr>
            <a:spLocks noGrp="1"/>
          </p:cNvSpPr>
          <p:nvPr>
            <p:ph type="ftr" sz="quarter" idx="11"/>
          </p:nvPr>
        </p:nvSpPr>
        <p:spPr/>
        <p:txBody>
          <a:bodyPr/>
          <a:lstStyle/>
          <a:p>
            <a:r>
              <a:rPr lang="fr-FR"/>
              <a:t>http://epsu-cj.lu/en/</a:t>
            </a:r>
          </a:p>
        </p:txBody>
      </p:sp>
      <p:sp>
        <p:nvSpPr>
          <p:cNvPr id="6" name="Slide Number Placeholder 5">
            <a:extLst>
              <a:ext uri="{FF2B5EF4-FFF2-40B4-BE49-F238E27FC236}">
                <a16:creationId xmlns:a16="http://schemas.microsoft.com/office/drawing/2014/main" id="{951F247C-1562-4E72-BECA-46A5B728EA91}"/>
              </a:ext>
            </a:extLst>
          </p:cNvPr>
          <p:cNvSpPr>
            <a:spLocks noGrp="1"/>
          </p:cNvSpPr>
          <p:nvPr>
            <p:ph type="sldNum" sz="quarter" idx="12"/>
          </p:nvPr>
        </p:nvSpPr>
        <p:spPr/>
        <p:txBody>
          <a:bodyPr/>
          <a:lstStyle/>
          <a:p>
            <a:fld id="{77BB5376-9ADA-4018-9FFB-321FAA4AA13C}" type="slidenum">
              <a:rPr lang="fr-FR" smtClean="0"/>
              <a:t>‹#›</a:t>
            </a:fld>
            <a:endParaRPr lang="fr-FR"/>
          </a:p>
        </p:txBody>
      </p:sp>
    </p:spTree>
    <p:extLst>
      <p:ext uri="{BB962C8B-B14F-4D97-AF65-F5344CB8AC3E}">
        <p14:creationId xmlns:p14="http://schemas.microsoft.com/office/powerpoint/2010/main" val="48384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120702-D2D0-4F75-9D38-25DCDE02D1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B406A52C-A054-4174-9024-88886F2890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0D9A791-535C-4410-915B-885F08B486A8}"/>
              </a:ext>
            </a:extLst>
          </p:cNvPr>
          <p:cNvSpPr>
            <a:spLocks noGrp="1"/>
          </p:cNvSpPr>
          <p:nvPr>
            <p:ph type="dt" sz="half" idx="10"/>
          </p:nvPr>
        </p:nvSpPr>
        <p:spPr/>
        <p:txBody>
          <a:bodyPr/>
          <a:lstStyle/>
          <a:p>
            <a:fld id="{A163EB2F-07C6-4D82-A0CC-085427D516E8}" type="datetime1">
              <a:rPr lang="en-GB" smtClean="0"/>
              <a:t>02/01/2019</a:t>
            </a:fld>
            <a:endParaRPr lang="fr-FR"/>
          </a:p>
        </p:txBody>
      </p:sp>
      <p:sp>
        <p:nvSpPr>
          <p:cNvPr id="5" name="Footer Placeholder 4">
            <a:extLst>
              <a:ext uri="{FF2B5EF4-FFF2-40B4-BE49-F238E27FC236}">
                <a16:creationId xmlns:a16="http://schemas.microsoft.com/office/drawing/2014/main" id="{716F408B-53DC-476E-AE77-F4D12E8589EA}"/>
              </a:ext>
            </a:extLst>
          </p:cNvPr>
          <p:cNvSpPr>
            <a:spLocks noGrp="1"/>
          </p:cNvSpPr>
          <p:nvPr>
            <p:ph type="ftr" sz="quarter" idx="11"/>
          </p:nvPr>
        </p:nvSpPr>
        <p:spPr/>
        <p:txBody>
          <a:bodyPr/>
          <a:lstStyle/>
          <a:p>
            <a:r>
              <a:rPr lang="fr-FR"/>
              <a:t>http://epsu-cj.lu/en/</a:t>
            </a:r>
          </a:p>
        </p:txBody>
      </p:sp>
      <p:sp>
        <p:nvSpPr>
          <p:cNvPr id="6" name="Slide Number Placeholder 5">
            <a:extLst>
              <a:ext uri="{FF2B5EF4-FFF2-40B4-BE49-F238E27FC236}">
                <a16:creationId xmlns:a16="http://schemas.microsoft.com/office/drawing/2014/main" id="{CB1393BB-3002-45A9-B151-07ED6323C6CB}"/>
              </a:ext>
            </a:extLst>
          </p:cNvPr>
          <p:cNvSpPr>
            <a:spLocks noGrp="1"/>
          </p:cNvSpPr>
          <p:nvPr>
            <p:ph type="sldNum" sz="quarter" idx="12"/>
          </p:nvPr>
        </p:nvSpPr>
        <p:spPr/>
        <p:txBody>
          <a:bodyPr/>
          <a:lstStyle/>
          <a:p>
            <a:fld id="{77BB5376-9ADA-4018-9FFB-321FAA4AA13C}" type="slidenum">
              <a:rPr lang="fr-FR" smtClean="0"/>
              <a:t>‹#›</a:t>
            </a:fld>
            <a:endParaRPr lang="fr-FR"/>
          </a:p>
        </p:txBody>
      </p:sp>
    </p:spTree>
    <p:extLst>
      <p:ext uri="{BB962C8B-B14F-4D97-AF65-F5344CB8AC3E}">
        <p14:creationId xmlns:p14="http://schemas.microsoft.com/office/powerpoint/2010/main" val="84486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5F65-8030-4E87-9B15-CA474B44143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A92FE822-1993-4572-9399-85769FEC1E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EB8DA67-B478-4CF8-8DCB-9823392B06BE}"/>
              </a:ext>
            </a:extLst>
          </p:cNvPr>
          <p:cNvSpPr>
            <a:spLocks noGrp="1"/>
          </p:cNvSpPr>
          <p:nvPr>
            <p:ph type="dt" sz="half" idx="10"/>
          </p:nvPr>
        </p:nvSpPr>
        <p:spPr/>
        <p:txBody>
          <a:bodyPr/>
          <a:lstStyle/>
          <a:p>
            <a:fld id="{9B2F05E5-2634-4D9B-8524-333DC67C81D0}" type="datetime1">
              <a:rPr lang="en-GB" smtClean="0"/>
              <a:t>02/01/2019</a:t>
            </a:fld>
            <a:endParaRPr lang="fr-FR"/>
          </a:p>
        </p:txBody>
      </p:sp>
      <p:sp>
        <p:nvSpPr>
          <p:cNvPr id="5" name="Footer Placeholder 4">
            <a:extLst>
              <a:ext uri="{FF2B5EF4-FFF2-40B4-BE49-F238E27FC236}">
                <a16:creationId xmlns:a16="http://schemas.microsoft.com/office/drawing/2014/main" id="{1CC94682-E778-4052-B71D-8D9D7BE6D7FF}"/>
              </a:ext>
            </a:extLst>
          </p:cNvPr>
          <p:cNvSpPr>
            <a:spLocks noGrp="1"/>
          </p:cNvSpPr>
          <p:nvPr>
            <p:ph type="ftr" sz="quarter" idx="11"/>
          </p:nvPr>
        </p:nvSpPr>
        <p:spPr/>
        <p:txBody>
          <a:bodyPr/>
          <a:lstStyle/>
          <a:p>
            <a:r>
              <a:rPr lang="fr-FR"/>
              <a:t>http://epsu-cj.lu/en/</a:t>
            </a:r>
          </a:p>
        </p:txBody>
      </p:sp>
      <p:sp>
        <p:nvSpPr>
          <p:cNvPr id="6" name="Slide Number Placeholder 5">
            <a:extLst>
              <a:ext uri="{FF2B5EF4-FFF2-40B4-BE49-F238E27FC236}">
                <a16:creationId xmlns:a16="http://schemas.microsoft.com/office/drawing/2014/main" id="{7C95415B-A739-450A-B908-C4B21FE58F7E}"/>
              </a:ext>
            </a:extLst>
          </p:cNvPr>
          <p:cNvSpPr>
            <a:spLocks noGrp="1"/>
          </p:cNvSpPr>
          <p:nvPr>
            <p:ph type="sldNum" sz="quarter" idx="12"/>
          </p:nvPr>
        </p:nvSpPr>
        <p:spPr/>
        <p:txBody>
          <a:bodyPr/>
          <a:lstStyle/>
          <a:p>
            <a:fld id="{77BB5376-9ADA-4018-9FFB-321FAA4AA13C}" type="slidenum">
              <a:rPr lang="fr-FR" smtClean="0"/>
              <a:t>‹#›</a:t>
            </a:fld>
            <a:endParaRPr lang="fr-FR"/>
          </a:p>
        </p:txBody>
      </p:sp>
    </p:spTree>
    <p:extLst>
      <p:ext uri="{BB962C8B-B14F-4D97-AF65-F5344CB8AC3E}">
        <p14:creationId xmlns:p14="http://schemas.microsoft.com/office/powerpoint/2010/main" val="328538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6681-E455-4804-88F4-C3F67F77A8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F2D406E-EC77-4900-B536-BA7C78FC0C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5D2AB50-0E01-478F-92B8-67EA23D988BC}"/>
              </a:ext>
            </a:extLst>
          </p:cNvPr>
          <p:cNvSpPr>
            <a:spLocks noGrp="1"/>
          </p:cNvSpPr>
          <p:nvPr>
            <p:ph type="dt" sz="half" idx="10"/>
          </p:nvPr>
        </p:nvSpPr>
        <p:spPr/>
        <p:txBody>
          <a:bodyPr/>
          <a:lstStyle/>
          <a:p>
            <a:fld id="{0A34B0B7-2216-4410-A45D-6442681AEB72}" type="datetime1">
              <a:rPr lang="en-GB" smtClean="0"/>
              <a:t>02/01/2019</a:t>
            </a:fld>
            <a:endParaRPr lang="fr-FR"/>
          </a:p>
        </p:txBody>
      </p:sp>
      <p:sp>
        <p:nvSpPr>
          <p:cNvPr id="5" name="Footer Placeholder 4">
            <a:extLst>
              <a:ext uri="{FF2B5EF4-FFF2-40B4-BE49-F238E27FC236}">
                <a16:creationId xmlns:a16="http://schemas.microsoft.com/office/drawing/2014/main" id="{40E691E5-445F-45C6-9F17-1B369080F7D6}"/>
              </a:ext>
            </a:extLst>
          </p:cNvPr>
          <p:cNvSpPr>
            <a:spLocks noGrp="1"/>
          </p:cNvSpPr>
          <p:nvPr>
            <p:ph type="ftr" sz="quarter" idx="11"/>
          </p:nvPr>
        </p:nvSpPr>
        <p:spPr/>
        <p:txBody>
          <a:bodyPr/>
          <a:lstStyle/>
          <a:p>
            <a:r>
              <a:rPr lang="fr-FR"/>
              <a:t>http://epsu-cj.lu/en/</a:t>
            </a:r>
          </a:p>
        </p:txBody>
      </p:sp>
      <p:sp>
        <p:nvSpPr>
          <p:cNvPr id="6" name="Slide Number Placeholder 5">
            <a:extLst>
              <a:ext uri="{FF2B5EF4-FFF2-40B4-BE49-F238E27FC236}">
                <a16:creationId xmlns:a16="http://schemas.microsoft.com/office/drawing/2014/main" id="{39FA3671-52B2-460F-902E-D777C2D7976B}"/>
              </a:ext>
            </a:extLst>
          </p:cNvPr>
          <p:cNvSpPr>
            <a:spLocks noGrp="1"/>
          </p:cNvSpPr>
          <p:nvPr>
            <p:ph type="sldNum" sz="quarter" idx="12"/>
          </p:nvPr>
        </p:nvSpPr>
        <p:spPr/>
        <p:txBody>
          <a:bodyPr/>
          <a:lstStyle/>
          <a:p>
            <a:fld id="{77BB5376-9ADA-4018-9FFB-321FAA4AA13C}" type="slidenum">
              <a:rPr lang="fr-FR" smtClean="0"/>
              <a:t>‹#›</a:t>
            </a:fld>
            <a:endParaRPr lang="fr-FR"/>
          </a:p>
        </p:txBody>
      </p:sp>
    </p:spTree>
    <p:extLst>
      <p:ext uri="{BB962C8B-B14F-4D97-AF65-F5344CB8AC3E}">
        <p14:creationId xmlns:p14="http://schemas.microsoft.com/office/powerpoint/2010/main" val="3485068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80FA-7F66-41FE-9EDD-A36BAEA9BE4C}"/>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425C5814-63D6-4301-9E87-747F53F124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85BED450-623C-4D18-8A8C-57317F1A928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FBF07191-0740-42A4-B728-15A3CD1F8250}"/>
              </a:ext>
            </a:extLst>
          </p:cNvPr>
          <p:cNvSpPr>
            <a:spLocks noGrp="1"/>
          </p:cNvSpPr>
          <p:nvPr>
            <p:ph type="dt" sz="half" idx="10"/>
          </p:nvPr>
        </p:nvSpPr>
        <p:spPr/>
        <p:txBody>
          <a:bodyPr/>
          <a:lstStyle/>
          <a:p>
            <a:fld id="{9455B240-F496-463C-8546-621E1B03B34D}" type="datetime1">
              <a:rPr lang="en-GB" smtClean="0"/>
              <a:t>02/01/2019</a:t>
            </a:fld>
            <a:endParaRPr lang="fr-FR"/>
          </a:p>
        </p:txBody>
      </p:sp>
      <p:sp>
        <p:nvSpPr>
          <p:cNvPr id="6" name="Footer Placeholder 5">
            <a:extLst>
              <a:ext uri="{FF2B5EF4-FFF2-40B4-BE49-F238E27FC236}">
                <a16:creationId xmlns:a16="http://schemas.microsoft.com/office/drawing/2014/main" id="{7EFC3A43-94DB-4448-B4BF-D69540BD7AD5}"/>
              </a:ext>
            </a:extLst>
          </p:cNvPr>
          <p:cNvSpPr>
            <a:spLocks noGrp="1"/>
          </p:cNvSpPr>
          <p:nvPr>
            <p:ph type="ftr" sz="quarter" idx="11"/>
          </p:nvPr>
        </p:nvSpPr>
        <p:spPr/>
        <p:txBody>
          <a:bodyPr/>
          <a:lstStyle/>
          <a:p>
            <a:r>
              <a:rPr lang="fr-FR"/>
              <a:t>http://epsu-cj.lu/en/</a:t>
            </a:r>
          </a:p>
        </p:txBody>
      </p:sp>
      <p:sp>
        <p:nvSpPr>
          <p:cNvPr id="7" name="Slide Number Placeholder 6">
            <a:extLst>
              <a:ext uri="{FF2B5EF4-FFF2-40B4-BE49-F238E27FC236}">
                <a16:creationId xmlns:a16="http://schemas.microsoft.com/office/drawing/2014/main" id="{7606BEC7-2B9A-4A3C-A681-792D5C26AAA2}"/>
              </a:ext>
            </a:extLst>
          </p:cNvPr>
          <p:cNvSpPr>
            <a:spLocks noGrp="1"/>
          </p:cNvSpPr>
          <p:nvPr>
            <p:ph type="sldNum" sz="quarter" idx="12"/>
          </p:nvPr>
        </p:nvSpPr>
        <p:spPr/>
        <p:txBody>
          <a:bodyPr/>
          <a:lstStyle/>
          <a:p>
            <a:fld id="{77BB5376-9ADA-4018-9FFB-321FAA4AA13C}" type="slidenum">
              <a:rPr lang="fr-FR" smtClean="0"/>
              <a:t>‹#›</a:t>
            </a:fld>
            <a:endParaRPr lang="fr-FR"/>
          </a:p>
        </p:txBody>
      </p:sp>
    </p:spTree>
    <p:extLst>
      <p:ext uri="{BB962C8B-B14F-4D97-AF65-F5344CB8AC3E}">
        <p14:creationId xmlns:p14="http://schemas.microsoft.com/office/powerpoint/2010/main" val="2410804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9DC5E-B66B-49D1-80D7-2ED6C2A80054}"/>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B17CEB4A-BDCA-47AF-83BE-98CA03D8B8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1AC7BA-7014-4D1A-AC1A-42E84071DE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95C5C5DB-C045-4B36-B59B-09152EE83D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A5C85E-84F4-451F-84E8-A2A3D015FB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450428CE-EBF0-41A0-8D24-8255881CDE5F}"/>
              </a:ext>
            </a:extLst>
          </p:cNvPr>
          <p:cNvSpPr>
            <a:spLocks noGrp="1"/>
          </p:cNvSpPr>
          <p:nvPr>
            <p:ph type="dt" sz="half" idx="10"/>
          </p:nvPr>
        </p:nvSpPr>
        <p:spPr/>
        <p:txBody>
          <a:bodyPr/>
          <a:lstStyle/>
          <a:p>
            <a:fld id="{417B6B04-8B9D-476D-AD75-4F86E2341DA4}" type="datetime1">
              <a:rPr lang="en-GB" smtClean="0"/>
              <a:t>02/01/2019</a:t>
            </a:fld>
            <a:endParaRPr lang="fr-FR"/>
          </a:p>
        </p:txBody>
      </p:sp>
      <p:sp>
        <p:nvSpPr>
          <p:cNvPr id="8" name="Footer Placeholder 7">
            <a:extLst>
              <a:ext uri="{FF2B5EF4-FFF2-40B4-BE49-F238E27FC236}">
                <a16:creationId xmlns:a16="http://schemas.microsoft.com/office/drawing/2014/main" id="{9D05C452-2F84-43D4-AE81-AE3C091911DA}"/>
              </a:ext>
            </a:extLst>
          </p:cNvPr>
          <p:cNvSpPr>
            <a:spLocks noGrp="1"/>
          </p:cNvSpPr>
          <p:nvPr>
            <p:ph type="ftr" sz="quarter" idx="11"/>
          </p:nvPr>
        </p:nvSpPr>
        <p:spPr/>
        <p:txBody>
          <a:bodyPr/>
          <a:lstStyle/>
          <a:p>
            <a:r>
              <a:rPr lang="fr-FR"/>
              <a:t>http://epsu-cj.lu/en/</a:t>
            </a:r>
          </a:p>
        </p:txBody>
      </p:sp>
      <p:sp>
        <p:nvSpPr>
          <p:cNvPr id="9" name="Slide Number Placeholder 8">
            <a:extLst>
              <a:ext uri="{FF2B5EF4-FFF2-40B4-BE49-F238E27FC236}">
                <a16:creationId xmlns:a16="http://schemas.microsoft.com/office/drawing/2014/main" id="{4E1BCCD6-26DC-422F-B388-3EB21424F4FB}"/>
              </a:ext>
            </a:extLst>
          </p:cNvPr>
          <p:cNvSpPr>
            <a:spLocks noGrp="1"/>
          </p:cNvSpPr>
          <p:nvPr>
            <p:ph type="sldNum" sz="quarter" idx="12"/>
          </p:nvPr>
        </p:nvSpPr>
        <p:spPr/>
        <p:txBody>
          <a:bodyPr/>
          <a:lstStyle/>
          <a:p>
            <a:fld id="{77BB5376-9ADA-4018-9FFB-321FAA4AA13C}" type="slidenum">
              <a:rPr lang="fr-FR" smtClean="0"/>
              <a:t>‹#›</a:t>
            </a:fld>
            <a:endParaRPr lang="fr-FR"/>
          </a:p>
        </p:txBody>
      </p:sp>
    </p:spTree>
    <p:extLst>
      <p:ext uri="{BB962C8B-B14F-4D97-AF65-F5344CB8AC3E}">
        <p14:creationId xmlns:p14="http://schemas.microsoft.com/office/powerpoint/2010/main" val="77034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43031-3DF4-48A9-B0DA-5CDEB459F88A}"/>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683AD4AB-F832-402C-9A54-3C24A4697202}"/>
              </a:ext>
            </a:extLst>
          </p:cNvPr>
          <p:cNvSpPr>
            <a:spLocks noGrp="1"/>
          </p:cNvSpPr>
          <p:nvPr>
            <p:ph type="dt" sz="half" idx="10"/>
          </p:nvPr>
        </p:nvSpPr>
        <p:spPr/>
        <p:txBody>
          <a:bodyPr/>
          <a:lstStyle/>
          <a:p>
            <a:fld id="{0CBB6379-EE85-4072-96B3-BA2FE0B95B36}" type="datetime1">
              <a:rPr lang="en-GB" smtClean="0"/>
              <a:t>02/01/2019</a:t>
            </a:fld>
            <a:endParaRPr lang="fr-FR"/>
          </a:p>
        </p:txBody>
      </p:sp>
      <p:sp>
        <p:nvSpPr>
          <p:cNvPr id="4" name="Footer Placeholder 3">
            <a:extLst>
              <a:ext uri="{FF2B5EF4-FFF2-40B4-BE49-F238E27FC236}">
                <a16:creationId xmlns:a16="http://schemas.microsoft.com/office/drawing/2014/main" id="{5A7031BB-1A50-4C14-9EDA-10AA2E4A5300}"/>
              </a:ext>
            </a:extLst>
          </p:cNvPr>
          <p:cNvSpPr>
            <a:spLocks noGrp="1"/>
          </p:cNvSpPr>
          <p:nvPr>
            <p:ph type="ftr" sz="quarter" idx="11"/>
          </p:nvPr>
        </p:nvSpPr>
        <p:spPr/>
        <p:txBody>
          <a:bodyPr/>
          <a:lstStyle/>
          <a:p>
            <a:r>
              <a:rPr lang="fr-FR"/>
              <a:t>http://epsu-cj.lu/en/</a:t>
            </a:r>
          </a:p>
        </p:txBody>
      </p:sp>
      <p:sp>
        <p:nvSpPr>
          <p:cNvPr id="5" name="Slide Number Placeholder 4">
            <a:extLst>
              <a:ext uri="{FF2B5EF4-FFF2-40B4-BE49-F238E27FC236}">
                <a16:creationId xmlns:a16="http://schemas.microsoft.com/office/drawing/2014/main" id="{1CF9B347-C278-40D6-8463-695E61E18884}"/>
              </a:ext>
            </a:extLst>
          </p:cNvPr>
          <p:cNvSpPr>
            <a:spLocks noGrp="1"/>
          </p:cNvSpPr>
          <p:nvPr>
            <p:ph type="sldNum" sz="quarter" idx="12"/>
          </p:nvPr>
        </p:nvSpPr>
        <p:spPr/>
        <p:txBody>
          <a:bodyPr/>
          <a:lstStyle/>
          <a:p>
            <a:fld id="{77BB5376-9ADA-4018-9FFB-321FAA4AA13C}" type="slidenum">
              <a:rPr lang="fr-FR" smtClean="0"/>
              <a:t>‹#›</a:t>
            </a:fld>
            <a:endParaRPr lang="fr-FR"/>
          </a:p>
        </p:txBody>
      </p:sp>
    </p:spTree>
    <p:extLst>
      <p:ext uri="{BB962C8B-B14F-4D97-AF65-F5344CB8AC3E}">
        <p14:creationId xmlns:p14="http://schemas.microsoft.com/office/powerpoint/2010/main" val="25577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4588C-1CE5-42FE-8FE1-7363CEBE18A7}"/>
              </a:ext>
            </a:extLst>
          </p:cNvPr>
          <p:cNvSpPr>
            <a:spLocks noGrp="1"/>
          </p:cNvSpPr>
          <p:nvPr>
            <p:ph type="dt" sz="half" idx="10"/>
          </p:nvPr>
        </p:nvSpPr>
        <p:spPr/>
        <p:txBody>
          <a:bodyPr/>
          <a:lstStyle/>
          <a:p>
            <a:fld id="{AC31BFDD-14CE-44E5-9173-0106139EC214}" type="datetime1">
              <a:rPr lang="en-GB" smtClean="0"/>
              <a:t>02/01/2019</a:t>
            </a:fld>
            <a:endParaRPr lang="fr-FR"/>
          </a:p>
        </p:txBody>
      </p:sp>
      <p:sp>
        <p:nvSpPr>
          <p:cNvPr id="3" name="Footer Placeholder 2">
            <a:extLst>
              <a:ext uri="{FF2B5EF4-FFF2-40B4-BE49-F238E27FC236}">
                <a16:creationId xmlns:a16="http://schemas.microsoft.com/office/drawing/2014/main" id="{D2700D21-F47F-4BEC-8B89-EE23AEB63ABD}"/>
              </a:ext>
            </a:extLst>
          </p:cNvPr>
          <p:cNvSpPr>
            <a:spLocks noGrp="1"/>
          </p:cNvSpPr>
          <p:nvPr>
            <p:ph type="ftr" sz="quarter" idx="11"/>
          </p:nvPr>
        </p:nvSpPr>
        <p:spPr/>
        <p:txBody>
          <a:bodyPr/>
          <a:lstStyle/>
          <a:p>
            <a:r>
              <a:rPr lang="fr-FR"/>
              <a:t>http://epsu-cj.lu/en/</a:t>
            </a:r>
          </a:p>
        </p:txBody>
      </p:sp>
      <p:sp>
        <p:nvSpPr>
          <p:cNvPr id="4" name="Slide Number Placeholder 3">
            <a:extLst>
              <a:ext uri="{FF2B5EF4-FFF2-40B4-BE49-F238E27FC236}">
                <a16:creationId xmlns:a16="http://schemas.microsoft.com/office/drawing/2014/main" id="{FBF4E5EA-A678-4675-9E15-BCDC7C929CEC}"/>
              </a:ext>
            </a:extLst>
          </p:cNvPr>
          <p:cNvSpPr>
            <a:spLocks noGrp="1"/>
          </p:cNvSpPr>
          <p:nvPr>
            <p:ph type="sldNum" sz="quarter" idx="12"/>
          </p:nvPr>
        </p:nvSpPr>
        <p:spPr/>
        <p:txBody>
          <a:bodyPr/>
          <a:lstStyle/>
          <a:p>
            <a:fld id="{77BB5376-9ADA-4018-9FFB-321FAA4AA13C}" type="slidenum">
              <a:rPr lang="fr-FR" smtClean="0"/>
              <a:t>‹#›</a:t>
            </a:fld>
            <a:endParaRPr lang="fr-FR"/>
          </a:p>
        </p:txBody>
      </p:sp>
    </p:spTree>
    <p:extLst>
      <p:ext uri="{BB962C8B-B14F-4D97-AF65-F5344CB8AC3E}">
        <p14:creationId xmlns:p14="http://schemas.microsoft.com/office/powerpoint/2010/main" val="27639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8AB9F-EEBF-442F-8182-2C178D019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434AA48-AF94-4441-BFEB-E1F123E6AC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C0581D62-AD9E-4FA8-B1AD-BB730328E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155FAB-D8F7-4218-873D-38B927B1FEC8}"/>
              </a:ext>
            </a:extLst>
          </p:cNvPr>
          <p:cNvSpPr>
            <a:spLocks noGrp="1"/>
          </p:cNvSpPr>
          <p:nvPr>
            <p:ph type="dt" sz="half" idx="10"/>
          </p:nvPr>
        </p:nvSpPr>
        <p:spPr/>
        <p:txBody>
          <a:bodyPr/>
          <a:lstStyle/>
          <a:p>
            <a:fld id="{6DA343CE-A79F-4140-A4A3-DBCE108BB0A7}" type="datetime1">
              <a:rPr lang="en-GB" smtClean="0"/>
              <a:t>02/01/2019</a:t>
            </a:fld>
            <a:endParaRPr lang="fr-FR"/>
          </a:p>
        </p:txBody>
      </p:sp>
      <p:sp>
        <p:nvSpPr>
          <p:cNvPr id="6" name="Footer Placeholder 5">
            <a:extLst>
              <a:ext uri="{FF2B5EF4-FFF2-40B4-BE49-F238E27FC236}">
                <a16:creationId xmlns:a16="http://schemas.microsoft.com/office/drawing/2014/main" id="{71B86FEF-44BF-4E3F-BC5D-FDEE48BFA650}"/>
              </a:ext>
            </a:extLst>
          </p:cNvPr>
          <p:cNvSpPr>
            <a:spLocks noGrp="1"/>
          </p:cNvSpPr>
          <p:nvPr>
            <p:ph type="ftr" sz="quarter" idx="11"/>
          </p:nvPr>
        </p:nvSpPr>
        <p:spPr/>
        <p:txBody>
          <a:bodyPr/>
          <a:lstStyle/>
          <a:p>
            <a:r>
              <a:rPr lang="fr-FR"/>
              <a:t>http://epsu-cj.lu/en/</a:t>
            </a:r>
          </a:p>
        </p:txBody>
      </p:sp>
      <p:sp>
        <p:nvSpPr>
          <p:cNvPr id="7" name="Slide Number Placeholder 6">
            <a:extLst>
              <a:ext uri="{FF2B5EF4-FFF2-40B4-BE49-F238E27FC236}">
                <a16:creationId xmlns:a16="http://schemas.microsoft.com/office/drawing/2014/main" id="{D17406DA-A0B6-4CF7-9D4B-5B43C2C744E1}"/>
              </a:ext>
            </a:extLst>
          </p:cNvPr>
          <p:cNvSpPr>
            <a:spLocks noGrp="1"/>
          </p:cNvSpPr>
          <p:nvPr>
            <p:ph type="sldNum" sz="quarter" idx="12"/>
          </p:nvPr>
        </p:nvSpPr>
        <p:spPr/>
        <p:txBody>
          <a:bodyPr/>
          <a:lstStyle/>
          <a:p>
            <a:fld id="{77BB5376-9ADA-4018-9FFB-321FAA4AA13C}" type="slidenum">
              <a:rPr lang="fr-FR" smtClean="0"/>
              <a:t>‹#›</a:t>
            </a:fld>
            <a:endParaRPr lang="fr-FR"/>
          </a:p>
        </p:txBody>
      </p:sp>
    </p:spTree>
    <p:extLst>
      <p:ext uri="{BB962C8B-B14F-4D97-AF65-F5344CB8AC3E}">
        <p14:creationId xmlns:p14="http://schemas.microsoft.com/office/powerpoint/2010/main" val="214827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CEDA-ABDD-4222-B36F-97CE655DEA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C76F042F-5152-4AA3-9DC4-13836C71FF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D70596A2-FD48-402A-A55C-99558D62BF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242FF2-7FEC-4326-B7D1-065DF174F8FA}"/>
              </a:ext>
            </a:extLst>
          </p:cNvPr>
          <p:cNvSpPr>
            <a:spLocks noGrp="1"/>
          </p:cNvSpPr>
          <p:nvPr>
            <p:ph type="dt" sz="half" idx="10"/>
          </p:nvPr>
        </p:nvSpPr>
        <p:spPr/>
        <p:txBody>
          <a:bodyPr/>
          <a:lstStyle/>
          <a:p>
            <a:fld id="{61CE739F-04CA-4E3B-A575-F12E7BA11685}" type="datetime1">
              <a:rPr lang="en-GB" smtClean="0"/>
              <a:t>02/01/2019</a:t>
            </a:fld>
            <a:endParaRPr lang="fr-FR"/>
          </a:p>
        </p:txBody>
      </p:sp>
      <p:sp>
        <p:nvSpPr>
          <p:cNvPr id="6" name="Footer Placeholder 5">
            <a:extLst>
              <a:ext uri="{FF2B5EF4-FFF2-40B4-BE49-F238E27FC236}">
                <a16:creationId xmlns:a16="http://schemas.microsoft.com/office/drawing/2014/main" id="{B629FB64-C849-4778-ABCE-8A4AC0B59718}"/>
              </a:ext>
            </a:extLst>
          </p:cNvPr>
          <p:cNvSpPr>
            <a:spLocks noGrp="1"/>
          </p:cNvSpPr>
          <p:nvPr>
            <p:ph type="ftr" sz="quarter" idx="11"/>
          </p:nvPr>
        </p:nvSpPr>
        <p:spPr/>
        <p:txBody>
          <a:bodyPr/>
          <a:lstStyle/>
          <a:p>
            <a:r>
              <a:rPr lang="fr-FR"/>
              <a:t>http://epsu-cj.lu/en/</a:t>
            </a:r>
          </a:p>
        </p:txBody>
      </p:sp>
      <p:sp>
        <p:nvSpPr>
          <p:cNvPr id="7" name="Slide Number Placeholder 6">
            <a:extLst>
              <a:ext uri="{FF2B5EF4-FFF2-40B4-BE49-F238E27FC236}">
                <a16:creationId xmlns:a16="http://schemas.microsoft.com/office/drawing/2014/main" id="{F1FD9CCB-D31C-4592-AE36-72489FA0525D}"/>
              </a:ext>
            </a:extLst>
          </p:cNvPr>
          <p:cNvSpPr>
            <a:spLocks noGrp="1"/>
          </p:cNvSpPr>
          <p:nvPr>
            <p:ph type="sldNum" sz="quarter" idx="12"/>
          </p:nvPr>
        </p:nvSpPr>
        <p:spPr/>
        <p:txBody>
          <a:bodyPr/>
          <a:lstStyle/>
          <a:p>
            <a:fld id="{77BB5376-9ADA-4018-9FFB-321FAA4AA13C}" type="slidenum">
              <a:rPr lang="fr-FR" smtClean="0"/>
              <a:t>‹#›</a:t>
            </a:fld>
            <a:endParaRPr lang="fr-FR"/>
          </a:p>
        </p:txBody>
      </p:sp>
    </p:spTree>
    <p:extLst>
      <p:ext uri="{BB962C8B-B14F-4D97-AF65-F5344CB8AC3E}">
        <p14:creationId xmlns:p14="http://schemas.microsoft.com/office/powerpoint/2010/main" val="417035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D32E7-A7F4-454C-AB79-D5CCDD5BA9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D2482C9A-C089-4B20-9D12-302AE28AC0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2BFB6F4-E192-4F5E-BB7D-FF4B56BB4E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BE03D-FA6A-4CCF-BB90-776705ECA3CC}" type="datetime1">
              <a:rPr lang="en-GB" smtClean="0"/>
              <a:t>02/01/2019</a:t>
            </a:fld>
            <a:endParaRPr lang="fr-FR"/>
          </a:p>
        </p:txBody>
      </p:sp>
      <p:sp>
        <p:nvSpPr>
          <p:cNvPr id="5" name="Footer Placeholder 4">
            <a:extLst>
              <a:ext uri="{FF2B5EF4-FFF2-40B4-BE49-F238E27FC236}">
                <a16:creationId xmlns:a16="http://schemas.microsoft.com/office/drawing/2014/main" id="{4C3AA883-895C-4373-BFE7-1DF3FEAE0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http://epsu-cj.lu/en/</a:t>
            </a:r>
          </a:p>
        </p:txBody>
      </p:sp>
      <p:sp>
        <p:nvSpPr>
          <p:cNvPr id="6" name="Slide Number Placeholder 5">
            <a:extLst>
              <a:ext uri="{FF2B5EF4-FFF2-40B4-BE49-F238E27FC236}">
                <a16:creationId xmlns:a16="http://schemas.microsoft.com/office/drawing/2014/main" id="{48881D66-C1BE-4FFE-B4C4-AB73A5BED1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B5376-9ADA-4018-9FFB-321FAA4AA13C}" type="slidenum">
              <a:rPr lang="fr-FR" smtClean="0"/>
              <a:t>‹#›</a:t>
            </a:fld>
            <a:endParaRPr lang="fr-FR"/>
          </a:p>
        </p:txBody>
      </p:sp>
    </p:spTree>
    <p:extLst>
      <p:ext uri="{BB962C8B-B14F-4D97-AF65-F5344CB8AC3E}">
        <p14:creationId xmlns:p14="http://schemas.microsoft.com/office/powerpoint/2010/main" val="3080308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hyperlink" Target="http://www.unionsyndicale.eu/" TargetMode="Externa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package" Target="../embeddings/Microsoft_Word_Document.docx"/></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epsu-cj.lu/raisons-dadherer/" TargetMode="External"/><Relationship Id="rId7"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package" Target="../embeddings/Microsoft_Word_Document1.docx"/><Relationship Id="rId5" Type="http://schemas.openxmlformats.org/officeDocument/2006/relationships/hyperlink" Target="http://www.unionsyndicale.eu/"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3C0362-10C7-420E-B92E-736A9BBA0975}"/>
              </a:ext>
            </a:extLst>
          </p:cNvPr>
          <p:cNvSpPr/>
          <p:nvPr/>
        </p:nvSpPr>
        <p:spPr>
          <a:xfrm>
            <a:off x="117906" y="1925387"/>
            <a:ext cx="3749014" cy="553408"/>
          </a:xfrm>
          <a:prstGeom prst="roundRect">
            <a:avLst>
              <a:gd name="adj" fmla="val 50000"/>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fr-LU" sz="2400" dirty="0">
                <a:solidFill>
                  <a:schemeClr val="accent1">
                    <a:lumMod val="50000"/>
                  </a:schemeClr>
                </a:solidFill>
              </a:rPr>
              <a:t>Comprendre avant d’agir</a:t>
            </a:r>
            <a:endParaRPr lang="fr-FR" sz="2400" dirty="0">
              <a:solidFill>
                <a:schemeClr val="accent1">
                  <a:lumMod val="50000"/>
                </a:schemeClr>
              </a:solidFill>
            </a:endParaRPr>
          </a:p>
        </p:txBody>
      </p:sp>
      <p:graphicFrame>
        <p:nvGraphicFramePr>
          <p:cNvPr id="2" name="Object 1">
            <a:hlinkClick r:id="rId3"/>
            <a:extLst>
              <a:ext uri="{FF2B5EF4-FFF2-40B4-BE49-F238E27FC236}">
                <a16:creationId xmlns:a16="http://schemas.microsoft.com/office/drawing/2014/main" id="{0A6F3832-E04C-419D-A8EC-3167E5255EEA}"/>
              </a:ext>
            </a:extLst>
          </p:cNvPr>
          <p:cNvGraphicFramePr>
            <a:graphicFrameLocks noChangeAspect="1"/>
          </p:cNvGraphicFramePr>
          <p:nvPr>
            <p:extLst>
              <p:ext uri="{D42A27DB-BD31-4B8C-83A1-F6EECF244321}">
                <p14:modId xmlns:p14="http://schemas.microsoft.com/office/powerpoint/2010/main" val="3723723758"/>
              </p:ext>
            </p:extLst>
          </p:nvPr>
        </p:nvGraphicFramePr>
        <p:xfrm>
          <a:off x="2964691" y="209410"/>
          <a:ext cx="6807015" cy="1545779"/>
        </p:xfrm>
        <a:graphic>
          <a:graphicData uri="http://schemas.openxmlformats.org/presentationml/2006/ole">
            <mc:AlternateContent xmlns:mc="http://schemas.openxmlformats.org/markup-compatibility/2006">
              <mc:Choice xmlns:v="urn:schemas-microsoft-com:vml" Requires="v">
                <p:oleObj spid="_x0000_s1063" name="Document" r:id="rId4" imgW="5802269" imgH="1317065" progId="Word.Document.12">
                  <p:embed/>
                </p:oleObj>
              </mc:Choice>
              <mc:Fallback>
                <p:oleObj name="Document" r:id="rId4" imgW="5802269" imgH="1317065" progId="Word.Document.12">
                  <p:embed/>
                  <p:pic>
                    <p:nvPicPr>
                      <p:cNvPr id="0" name=""/>
                      <p:cNvPicPr/>
                      <p:nvPr/>
                    </p:nvPicPr>
                    <p:blipFill>
                      <a:blip r:embed="rId5"/>
                      <a:stretch>
                        <a:fillRect/>
                      </a:stretch>
                    </p:blipFill>
                    <p:spPr>
                      <a:xfrm>
                        <a:off x="2964691" y="209410"/>
                        <a:ext cx="6807015" cy="1545779"/>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0B448B19-C051-4510-85DB-05E1E8834FAE}"/>
              </a:ext>
            </a:extLst>
          </p:cNvPr>
          <p:cNvPicPr>
            <a:picLocks noChangeAspect="1"/>
          </p:cNvPicPr>
          <p:nvPr/>
        </p:nvPicPr>
        <p:blipFill>
          <a:blip r:embed="rId6"/>
          <a:stretch>
            <a:fillRect/>
          </a:stretch>
        </p:blipFill>
        <p:spPr>
          <a:xfrm>
            <a:off x="11501162" y="295471"/>
            <a:ext cx="420660" cy="365792"/>
          </a:xfrm>
          <a:prstGeom prst="rect">
            <a:avLst/>
          </a:prstGeom>
        </p:spPr>
      </p:pic>
      <p:sp>
        <p:nvSpPr>
          <p:cNvPr id="11" name="Date Placeholder 10">
            <a:extLst>
              <a:ext uri="{FF2B5EF4-FFF2-40B4-BE49-F238E27FC236}">
                <a16:creationId xmlns:a16="http://schemas.microsoft.com/office/drawing/2014/main" id="{E9025CBF-6074-4120-B31E-28A987BD4EB2}"/>
              </a:ext>
            </a:extLst>
          </p:cNvPr>
          <p:cNvSpPr>
            <a:spLocks noGrp="1"/>
          </p:cNvSpPr>
          <p:nvPr>
            <p:ph type="dt" sz="half" idx="10"/>
          </p:nvPr>
        </p:nvSpPr>
        <p:spPr/>
        <p:txBody>
          <a:bodyPr/>
          <a:lstStyle/>
          <a:p>
            <a:r>
              <a:rPr lang="fr-FR" dirty="0"/>
              <a:t>02/01/2019</a:t>
            </a:r>
          </a:p>
        </p:txBody>
      </p:sp>
      <p:sp>
        <p:nvSpPr>
          <p:cNvPr id="9" name="Rectangle: Rounded Corners 8">
            <a:extLst>
              <a:ext uri="{FF2B5EF4-FFF2-40B4-BE49-F238E27FC236}">
                <a16:creationId xmlns:a16="http://schemas.microsoft.com/office/drawing/2014/main" id="{51A5B812-1456-4D9F-ABAF-54F18136EDCA}"/>
              </a:ext>
            </a:extLst>
          </p:cNvPr>
          <p:cNvSpPr/>
          <p:nvPr/>
        </p:nvSpPr>
        <p:spPr>
          <a:xfrm>
            <a:off x="2504501" y="3429000"/>
            <a:ext cx="7182998" cy="2630277"/>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a:solidFill>
                  <a:schemeClr val="accent1">
                    <a:lumMod val="50000"/>
                  </a:schemeClr>
                </a:solidFill>
              </a:rPr>
              <a:t>Le coefficient correcteur </a:t>
            </a:r>
          </a:p>
          <a:p>
            <a:pPr algn="ctr"/>
            <a:r>
              <a:rPr lang="fr-FR" sz="4800" dirty="0">
                <a:solidFill>
                  <a:schemeClr val="accent1">
                    <a:lumMod val="50000"/>
                  </a:schemeClr>
                </a:solidFill>
              </a:rPr>
              <a:t>en langage clair</a:t>
            </a:r>
          </a:p>
          <a:p>
            <a:pPr algn="ctr">
              <a:spcBef>
                <a:spcPts val="1200"/>
              </a:spcBef>
            </a:pPr>
            <a:r>
              <a:rPr lang="fr-FR" sz="2400" dirty="0">
                <a:solidFill>
                  <a:schemeClr val="accent1">
                    <a:lumMod val="50000"/>
                  </a:schemeClr>
                </a:solidFill>
              </a:rPr>
              <a:t>Personnel en activité </a:t>
            </a:r>
          </a:p>
        </p:txBody>
      </p:sp>
      <p:sp>
        <p:nvSpPr>
          <p:cNvPr id="12" name="Footer Placeholder 11">
            <a:extLst>
              <a:ext uri="{FF2B5EF4-FFF2-40B4-BE49-F238E27FC236}">
                <a16:creationId xmlns:a16="http://schemas.microsoft.com/office/drawing/2014/main" id="{8592F621-8FB5-4E7A-8596-EF0C22665E2A}"/>
              </a:ext>
            </a:extLst>
          </p:cNvPr>
          <p:cNvSpPr>
            <a:spLocks noGrp="1"/>
          </p:cNvSpPr>
          <p:nvPr>
            <p:ph type="ftr" sz="quarter" idx="11"/>
          </p:nvPr>
        </p:nvSpPr>
        <p:spPr/>
        <p:txBody>
          <a:bodyPr/>
          <a:lstStyle/>
          <a:p>
            <a:r>
              <a:rPr lang="fr-FR"/>
              <a:t>http://epsu-cj.lu/</a:t>
            </a:r>
            <a:endParaRPr lang="fr-FR" dirty="0"/>
          </a:p>
        </p:txBody>
      </p:sp>
      <p:pic>
        <p:nvPicPr>
          <p:cNvPr id="7" name="Graphic 6" descr="Magnifying glass">
            <a:extLst>
              <a:ext uri="{FF2B5EF4-FFF2-40B4-BE49-F238E27FC236}">
                <a16:creationId xmlns:a16="http://schemas.microsoft.com/office/drawing/2014/main" id="{8CA1A3E4-F193-4306-9894-191793BBAD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91183" y="4971553"/>
            <a:ext cx="914400" cy="914400"/>
          </a:xfrm>
          <a:prstGeom prst="rect">
            <a:avLst/>
          </a:prstGeom>
        </p:spPr>
      </p:pic>
    </p:spTree>
    <p:extLst>
      <p:ext uri="{BB962C8B-B14F-4D97-AF65-F5344CB8AC3E}">
        <p14:creationId xmlns:p14="http://schemas.microsoft.com/office/powerpoint/2010/main" val="1903016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3C0362-10C7-420E-B92E-736A9BBA0975}"/>
              </a:ext>
            </a:extLst>
          </p:cNvPr>
          <p:cNvSpPr/>
          <p:nvPr/>
        </p:nvSpPr>
        <p:spPr>
          <a:xfrm>
            <a:off x="6663926" y="464323"/>
            <a:ext cx="4628914" cy="3413808"/>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fr-LU" sz="2800" dirty="0">
                <a:solidFill>
                  <a:schemeClr val="accent1">
                    <a:lumMod val="50000"/>
                  </a:schemeClr>
                </a:solidFill>
              </a:rPr>
              <a:t>Pourquoi alors il n’y a pas de coefficient correcteur pour le Luxembourg ?</a:t>
            </a:r>
          </a:p>
          <a:p>
            <a:pPr algn="ctr">
              <a:spcAft>
                <a:spcPts val="1200"/>
              </a:spcAft>
            </a:pPr>
            <a:r>
              <a:rPr lang="fr-LU" sz="2800" dirty="0">
                <a:solidFill>
                  <a:schemeClr val="accent1">
                    <a:lumMod val="50000"/>
                  </a:schemeClr>
                </a:solidFill>
              </a:rPr>
              <a:t>Eh bien, la réponse est formelle : le statut ne le permet pas :</a:t>
            </a:r>
          </a:p>
        </p:txBody>
      </p:sp>
      <p:pic>
        <p:nvPicPr>
          <p:cNvPr id="6" name="Picture 5">
            <a:extLst>
              <a:ext uri="{FF2B5EF4-FFF2-40B4-BE49-F238E27FC236}">
                <a16:creationId xmlns:a16="http://schemas.microsoft.com/office/drawing/2014/main" id="{F84981D7-0CBB-44D7-B657-AE8FA8ACC955}"/>
              </a:ext>
            </a:extLst>
          </p:cNvPr>
          <p:cNvPicPr>
            <a:picLocks noChangeAspect="1"/>
          </p:cNvPicPr>
          <p:nvPr/>
        </p:nvPicPr>
        <p:blipFill>
          <a:blip r:embed="rId2"/>
          <a:stretch>
            <a:fillRect/>
          </a:stretch>
        </p:blipFill>
        <p:spPr>
          <a:xfrm>
            <a:off x="0" y="0"/>
            <a:ext cx="4953827" cy="6858000"/>
          </a:xfrm>
          <a:prstGeom prst="rect">
            <a:avLst/>
          </a:prstGeom>
        </p:spPr>
      </p:pic>
      <p:sp>
        <p:nvSpPr>
          <p:cNvPr id="2" name="TextBox 1">
            <a:extLst>
              <a:ext uri="{FF2B5EF4-FFF2-40B4-BE49-F238E27FC236}">
                <a16:creationId xmlns:a16="http://schemas.microsoft.com/office/drawing/2014/main" id="{66CB994C-5217-4FFE-A0BA-F6AEF69B175F}"/>
              </a:ext>
            </a:extLst>
          </p:cNvPr>
          <p:cNvSpPr txBox="1"/>
          <p:nvPr/>
        </p:nvSpPr>
        <p:spPr>
          <a:xfrm>
            <a:off x="6095999" y="4056791"/>
            <a:ext cx="4319571" cy="1000274"/>
          </a:xfrm>
          <a:prstGeom prst="rect">
            <a:avLst/>
          </a:prstGeom>
          <a:gradFill flip="none" rotWithShape="1">
            <a:gsLst>
              <a:gs pos="0">
                <a:srgbClr val="FFFFCC"/>
              </a:gs>
              <a:gs pos="98000">
                <a:srgbClr val="FFE2C5"/>
              </a:gs>
            </a:gsLst>
            <a:path path="shape">
              <a:fillToRect l="50000" t="50000" r="50000" b="50000"/>
            </a:path>
            <a:tileRect/>
          </a:gradFill>
          <a:effectLst>
            <a:outerShdw blurRad="50800" dist="38100" dir="2700000" algn="tl" rotWithShape="0">
              <a:prstClr val="black">
                <a:alpha val="40000"/>
              </a:prstClr>
            </a:outerShdw>
          </a:effectLst>
        </p:spPr>
        <p:txBody>
          <a:bodyPr wrap="square" rtlCol="0">
            <a:spAutoFit/>
          </a:bodyPr>
          <a:lstStyle/>
          <a:p>
            <a:pPr>
              <a:spcAft>
                <a:spcPts val="600"/>
              </a:spcAft>
            </a:pPr>
            <a:r>
              <a:rPr lang="fr-FR" dirty="0">
                <a:latin typeface="Times New Roman" panose="02020603050405020304" pitchFamily="18" charset="0"/>
                <a:cs typeface="Times New Roman" panose="02020603050405020304" pitchFamily="18" charset="0"/>
              </a:rPr>
              <a:t>Article 64</a:t>
            </a:r>
          </a:p>
          <a:p>
            <a:r>
              <a:rPr lang="fr-LU" dirty="0">
                <a:latin typeface="Times New Roman" panose="02020603050405020304" pitchFamily="18" charset="0"/>
                <a:cs typeface="Times New Roman" panose="02020603050405020304" pitchFamily="18" charset="0"/>
              </a:rPr>
              <a:t>Aucun coefficient correcteur n’est appliqué en Belgique et au Luxembourg</a:t>
            </a:r>
            <a:r>
              <a:rPr lang="fr-FR"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C15C19A2-554F-4478-AF1D-E99DE6D585A5}"/>
              </a:ext>
            </a:extLst>
          </p:cNvPr>
          <p:cNvSpPr txBox="1"/>
          <p:nvPr/>
        </p:nvSpPr>
        <p:spPr>
          <a:xfrm>
            <a:off x="7238176" y="5230720"/>
            <a:ext cx="4433870" cy="1354217"/>
          </a:xfrm>
          <a:prstGeom prst="rect">
            <a:avLst/>
          </a:prstGeom>
          <a:gradFill flip="none" rotWithShape="1">
            <a:gsLst>
              <a:gs pos="0">
                <a:srgbClr val="FFFFCC"/>
              </a:gs>
              <a:gs pos="98000">
                <a:srgbClr val="FFE2C5"/>
              </a:gs>
            </a:gsLst>
            <a:path path="shape">
              <a:fillToRect l="50000" t="50000" r="50000" b="50000"/>
            </a:path>
            <a:tileRect/>
          </a:gradFill>
          <a:effectLst>
            <a:outerShdw blurRad="50800" dist="38100" dir="2700000" algn="tl" rotWithShape="0">
              <a:prstClr val="black">
                <a:alpha val="40000"/>
              </a:prstClr>
            </a:outerShdw>
          </a:effectLst>
        </p:spPr>
        <p:txBody>
          <a:bodyPr wrap="square" rtlCol="0">
            <a:spAutoFit/>
          </a:bodyPr>
          <a:lstStyle/>
          <a:p>
            <a:pPr>
              <a:spcAft>
                <a:spcPts val="600"/>
              </a:spcAft>
            </a:pPr>
            <a:r>
              <a:rPr lang="fr-FR" i="1" dirty="0">
                <a:latin typeface="Times New Roman" panose="02020603050405020304" pitchFamily="18" charset="0"/>
                <a:cs typeface="Times New Roman" panose="02020603050405020304" pitchFamily="18" charset="0"/>
              </a:rPr>
              <a:t>ANNEXE XI</a:t>
            </a:r>
          </a:p>
          <a:p>
            <a:pPr>
              <a:spcAft>
                <a:spcPts val="600"/>
              </a:spcAft>
            </a:pPr>
            <a:r>
              <a:rPr lang="fr-FR" dirty="0">
                <a:latin typeface="Times New Roman" panose="02020603050405020304" pitchFamily="18" charset="0"/>
                <a:cs typeface="Times New Roman" panose="02020603050405020304" pitchFamily="18" charset="0"/>
              </a:rPr>
              <a:t>Article 3, paragraphe 5</a:t>
            </a:r>
          </a:p>
          <a:p>
            <a:r>
              <a:rPr lang="fr-LU" dirty="0">
                <a:latin typeface="Times New Roman" panose="02020603050405020304" pitchFamily="18" charset="0"/>
                <a:cs typeface="Times New Roman" panose="02020603050405020304" pitchFamily="18" charset="0"/>
              </a:rPr>
              <a:t>Aucun coefficient correcteur n’est applicable pour la Belgique et pour le Luxembourg.</a:t>
            </a:r>
            <a:r>
              <a:rPr lang="fr-F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5030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3C0362-10C7-420E-B92E-736A9BBA0975}"/>
              </a:ext>
            </a:extLst>
          </p:cNvPr>
          <p:cNvSpPr/>
          <p:nvPr/>
        </p:nvSpPr>
        <p:spPr>
          <a:xfrm>
            <a:off x="6540648" y="1366221"/>
            <a:ext cx="4690335" cy="4776395"/>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fr-LU" sz="2800" dirty="0">
                <a:solidFill>
                  <a:schemeClr val="accent1">
                    <a:lumMod val="50000"/>
                  </a:schemeClr>
                </a:solidFill>
              </a:rPr>
              <a:t>Par conséquent, Eurostat ne dispose pas de base légale pour mener une Enquête sur les budgets familiaux au Luxembourg.</a:t>
            </a:r>
          </a:p>
          <a:p>
            <a:pPr algn="ctr">
              <a:spcAft>
                <a:spcPts val="1200"/>
              </a:spcAft>
            </a:pPr>
            <a:r>
              <a:rPr lang="fr-LU" sz="2800" dirty="0">
                <a:solidFill>
                  <a:schemeClr val="accent1">
                    <a:lumMod val="50000"/>
                  </a:schemeClr>
                </a:solidFill>
              </a:rPr>
              <a:t>Considérer </a:t>
            </a:r>
            <a:r>
              <a:rPr lang="fr-LU" sz="2800" b="1" dirty="0">
                <a:solidFill>
                  <a:schemeClr val="accent1">
                    <a:lumMod val="50000"/>
                  </a:schemeClr>
                </a:solidFill>
              </a:rPr>
              <a:t>LU</a:t>
            </a:r>
            <a:r>
              <a:rPr lang="fr-LU" sz="2800" dirty="0">
                <a:solidFill>
                  <a:schemeClr val="accent1">
                    <a:lumMod val="50000"/>
                  </a:schemeClr>
                </a:solidFill>
              </a:rPr>
              <a:t> comme </a:t>
            </a:r>
            <a:r>
              <a:rPr lang="fr-LU" sz="2800" b="1" dirty="0">
                <a:solidFill>
                  <a:schemeClr val="accent1">
                    <a:lumMod val="50000"/>
                  </a:schemeClr>
                </a:solidFill>
              </a:rPr>
              <a:t>par définition égal à BE </a:t>
            </a:r>
            <a:r>
              <a:rPr lang="fr-LU" sz="2800" dirty="0">
                <a:solidFill>
                  <a:schemeClr val="accent1">
                    <a:lumMod val="50000"/>
                  </a:schemeClr>
                </a:solidFill>
              </a:rPr>
              <a:t>est carrément l’expression de la </a:t>
            </a:r>
            <a:r>
              <a:rPr lang="fr-LU" sz="2800" b="1" dirty="0">
                <a:solidFill>
                  <a:schemeClr val="accent1">
                    <a:lumMod val="50000"/>
                  </a:schemeClr>
                </a:solidFill>
              </a:rPr>
              <a:t>volonté politique </a:t>
            </a:r>
            <a:r>
              <a:rPr lang="fr-LU" sz="2800" dirty="0">
                <a:solidFill>
                  <a:schemeClr val="accent1">
                    <a:lumMod val="50000"/>
                  </a:schemeClr>
                </a:solidFill>
              </a:rPr>
              <a:t>du législateur de l’UE.</a:t>
            </a:r>
          </a:p>
        </p:txBody>
      </p:sp>
      <p:pic>
        <p:nvPicPr>
          <p:cNvPr id="6" name="Picture 5">
            <a:extLst>
              <a:ext uri="{FF2B5EF4-FFF2-40B4-BE49-F238E27FC236}">
                <a16:creationId xmlns:a16="http://schemas.microsoft.com/office/drawing/2014/main" id="{F84981D7-0CBB-44D7-B657-AE8FA8ACC955}"/>
              </a:ext>
            </a:extLst>
          </p:cNvPr>
          <p:cNvPicPr>
            <a:picLocks noChangeAspect="1"/>
          </p:cNvPicPr>
          <p:nvPr/>
        </p:nvPicPr>
        <p:blipFill>
          <a:blip r:embed="rId2"/>
          <a:stretch>
            <a:fillRect/>
          </a:stretch>
        </p:blipFill>
        <p:spPr>
          <a:xfrm>
            <a:off x="0" y="0"/>
            <a:ext cx="4953827" cy="6858000"/>
          </a:xfrm>
          <a:prstGeom prst="rect">
            <a:avLst/>
          </a:prstGeom>
        </p:spPr>
      </p:pic>
    </p:spTree>
    <p:extLst>
      <p:ext uri="{BB962C8B-B14F-4D97-AF65-F5344CB8AC3E}">
        <p14:creationId xmlns:p14="http://schemas.microsoft.com/office/powerpoint/2010/main" val="3218950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3C0362-10C7-420E-B92E-736A9BBA0975}"/>
              </a:ext>
            </a:extLst>
          </p:cNvPr>
          <p:cNvSpPr/>
          <p:nvPr/>
        </p:nvSpPr>
        <p:spPr>
          <a:xfrm>
            <a:off x="6502561" y="1722096"/>
            <a:ext cx="4628914" cy="3413808"/>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fr-LU" sz="2800" dirty="0">
                <a:solidFill>
                  <a:schemeClr val="accent1">
                    <a:lumMod val="50000"/>
                  </a:schemeClr>
                </a:solidFill>
              </a:rPr>
              <a:t>Pourrait-on détacher le ‘lieu d’affectation’ de </a:t>
            </a:r>
            <a:r>
              <a:rPr lang="fr-LU" sz="2800" b="1" dirty="0">
                <a:solidFill>
                  <a:schemeClr val="accent1">
                    <a:lumMod val="50000"/>
                  </a:schemeClr>
                </a:solidFill>
              </a:rPr>
              <a:t>Luxembourg-Ville</a:t>
            </a:r>
            <a:r>
              <a:rPr lang="fr-LU" sz="2800" dirty="0">
                <a:solidFill>
                  <a:schemeClr val="accent1">
                    <a:lumMod val="50000"/>
                  </a:schemeClr>
                </a:solidFill>
              </a:rPr>
              <a:t> du reste du pays du Luxembourg pour lui attribuer un cc ?</a:t>
            </a:r>
          </a:p>
        </p:txBody>
      </p:sp>
      <p:pic>
        <p:nvPicPr>
          <p:cNvPr id="6" name="Picture 5">
            <a:extLst>
              <a:ext uri="{FF2B5EF4-FFF2-40B4-BE49-F238E27FC236}">
                <a16:creationId xmlns:a16="http://schemas.microsoft.com/office/drawing/2014/main" id="{F84981D7-0CBB-44D7-B657-AE8FA8ACC955}"/>
              </a:ext>
            </a:extLst>
          </p:cNvPr>
          <p:cNvPicPr>
            <a:picLocks noChangeAspect="1"/>
          </p:cNvPicPr>
          <p:nvPr/>
        </p:nvPicPr>
        <p:blipFill>
          <a:blip r:embed="rId2"/>
          <a:stretch>
            <a:fillRect/>
          </a:stretch>
        </p:blipFill>
        <p:spPr>
          <a:xfrm>
            <a:off x="0" y="0"/>
            <a:ext cx="4953827" cy="6858000"/>
          </a:xfrm>
          <a:prstGeom prst="rect">
            <a:avLst/>
          </a:prstGeom>
        </p:spPr>
      </p:pic>
    </p:spTree>
    <p:extLst>
      <p:ext uri="{BB962C8B-B14F-4D97-AF65-F5344CB8AC3E}">
        <p14:creationId xmlns:p14="http://schemas.microsoft.com/office/powerpoint/2010/main" val="3286568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3C0362-10C7-420E-B92E-736A9BBA0975}"/>
              </a:ext>
            </a:extLst>
          </p:cNvPr>
          <p:cNvSpPr/>
          <p:nvPr/>
        </p:nvSpPr>
        <p:spPr>
          <a:xfrm>
            <a:off x="6524075" y="487656"/>
            <a:ext cx="5040395" cy="760231"/>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fr-FR" sz="2800" dirty="0">
                <a:solidFill>
                  <a:schemeClr val="accent1">
                    <a:lumMod val="50000"/>
                  </a:schemeClr>
                </a:solidFill>
              </a:rPr>
              <a:t>La réponse est : Non.</a:t>
            </a:r>
          </a:p>
        </p:txBody>
      </p:sp>
      <p:pic>
        <p:nvPicPr>
          <p:cNvPr id="6" name="Picture 5">
            <a:extLst>
              <a:ext uri="{FF2B5EF4-FFF2-40B4-BE49-F238E27FC236}">
                <a16:creationId xmlns:a16="http://schemas.microsoft.com/office/drawing/2014/main" id="{F84981D7-0CBB-44D7-B657-AE8FA8ACC955}"/>
              </a:ext>
            </a:extLst>
          </p:cNvPr>
          <p:cNvPicPr>
            <a:picLocks noChangeAspect="1"/>
          </p:cNvPicPr>
          <p:nvPr/>
        </p:nvPicPr>
        <p:blipFill>
          <a:blip r:embed="rId2"/>
          <a:stretch>
            <a:fillRect/>
          </a:stretch>
        </p:blipFill>
        <p:spPr>
          <a:xfrm>
            <a:off x="0" y="0"/>
            <a:ext cx="4953827" cy="6858000"/>
          </a:xfrm>
          <a:prstGeom prst="rect">
            <a:avLst/>
          </a:prstGeom>
        </p:spPr>
      </p:pic>
      <p:sp>
        <p:nvSpPr>
          <p:cNvPr id="4" name="Rectangle: Rounded Corners 3">
            <a:extLst>
              <a:ext uri="{FF2B5EF4-FFF2-40B4-BE49-F238E27FC236}">
                <a16:creationId xmlns:a16="http://schemas.microsoft.com/office/drawing/2014/main" id="{F5C7EBF9-3B58-42D8-9041-124679B51236}"/>
              </a:ext>
            </a:extLst>
          </p:cNvPr>
          <p:cNvSpPr/>
          <p:nvPr/>
        </p:nvSpPr>
        <p:spPr>
          <a:xfrm>
            <a:off x="6524076" y="1467547"/>
            <a:ext cx="5040394" cy="1961453"/>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fr-LU" sz="2400" dirty="0">
                <a:solidFill>
                  <a:schemeClr val="accent1">
                    <a:lumMod val="50000"/>
                  </a:schemeClr>
                </a:solidFill>
              </a:rPr>
              <a:t>Premièrement, parce que les articles précités (diapo 10) sont clairs : L’interdiction d’appliquer un cc couvre l’ensemble du territoire du Grand-Duché de Luxembourg.</a:t>
            </a:r>
            <a:endParaRPr lang="en-GB" sz="2400" dirty="0">
              <a:solidFill>
                <a:schemeClr val="accent1">
                  <a:lumMod val="50000"/>
                </a:schemeClr>
              </a:solidFill>
            </a:endParaRPr>
          </a:p>
        </p:txBody>
      </p:sp>
      <p:sp>
        <p:nvSpPr>
          <p:cNvPr id="7" name="Rectangle: Rounded Corners 6">
            <a:extLst>
              <a:ext uri="{FF2B5EF4-FFF2-40B4-BE49-F238E27FC236}">
                <a16:creationId xmlns:a16="http://schemas.microsoft.com/office/drawing/2014/main" id="{8BA4ED82-C0C9-43A9-97A9-561C1F42C71B}"/>
              </a:ext>
            </a:extLst>
          </p:cNvPr>
          <p:cNvSpPr/>
          <p:nvPr/>
        </p:nvSpPr>
        <p:spPr>
          <a:xfrm>
            <a:off x="6411558" y="3915784"/>
            <a:ext cx="5152912" cy="2732441"/>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fr-LU" sz="2400" dirty="0">
                <a:solidFill>
                  <a:schemeClr val="accent1">
                    <a:lumMod val="50000"/>
                  </a:schemeClr>
                </a:solidFill>
              </a:rPr>
              <a:t>Deuxièmement, parce que, même dans les cas ‘normaux’, le cc applicable au personnel en service dans un pays est calculé sur la capitale du pays. Et la capitale ne peut jamais être détachée du reste du pays pour recevoir un cc différent.</a:t>
            </a:r>
            <a:endParaRPr lang="en-GB" sz="2400" dirty="0">
              <a:solidFill>
                <a:schemeClr val="accent1">
                  <a:lumMod val="50000"/>
                </a:schemeClr>
              </a:solidFill>
            </a:endParaRPr>
          </a:p>
        </p:txBody>
      </p:sp>
    </p:spTree>
    <p:extLst>
      <p:ext uri="{BB962C8B-B14F-4D97-AF65-F5344CB8AC3E}">
        <p14:creationId xmlns:p14="http://schemas.microsoft.com/office/powerpoint/2010/main" val="137571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3C0362-10C7-420E-B92E-736A9BBA0975}"/>
              </a:ext>
            </a:extLst>
          </p:cNvPr>
          <p:cNvSpPr/>
          <p:nvPr/>
        </p:nvSpPr>
        <p:spPr>
          <a:xfrm>
            <a:off x="6419851" y="161925"/>
            <a:ext cx="5069316" cy="2558851"/>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fr-LU" sz="2400" dirty="0">
                <a:solidFill>
                  <a:schemeClr val="accent1">
                    <a:lumMod val="50000"/>
                  </a:schemeClr>
                </a:solidFill>
              </a:rPr>
              <a:t>Par conséquent, le seul moyen de créer un coefficient correcteur pour le Luxembourg consiste à modifier le statut.</a:t>
            </a:r>
          </a:p>
          <a:p>
            <a:pPr algn="ctr">
              <a:spcAft>
                <a:spcPts val="1200"/>
              </a:spcAft>
            </a:pPr>
            <a:r>
              <a:rPr lang="fr-LU" sz="2400" dirty="0">
                <a:solidFill>
                  <a:schemeClr val="accent1">
                    <a:lumMod val="50000"/>
                  </a:schemeClr>
                </a:solidFill>
              </a:rPr>
              <a:t>Ce qui nécessite pas moins qu’une </a:t>
            </a:r>
            <a:r>
              <a:rPr lang="fr-LU" sz="2400" dirty="0">
                <a:solidFill>
                  <a:schemeClr val="accent1">
                    <a:lumMod val="50000"/>
                  </a:schemeClr>
                </a:solidFill>
                <a:sym typeface="Wingdings" panose="05000000000000000000" pitchFamily="2" charset="2"/>
              </a:rPr>
              <a:t></a:t>
            </a:r>
            <a:r>
              <a:rPr lang="fr-LU" sz="2400" b="1" dirty="0">
                <a:solidFill>
                  <a:schemeClr val="accent1">
                    <a:lumMod val="50000"/>
                  </a:schemeClr>
                </a:solidFill>
              </a:rPr>
              <a:t>procédure législative ordinaire</a:t>
            </a:r>
            <a:r>
              <a:rPr lang="en-GB" sz="2400" dirty="0">
                <a:solidFill>
                  <a:schemeClr val="accent1">
                    <a:lumMod val="50000"/>
                  </a:schemeClr>
                </a:solidFill>
              </a:rPr>
              <a:t>.</a:t>
            </a:r>
          </a:p>
        </p:txBody>
      </p:sp>
      <p:sp>
        <p:nvSpPr>
          <p:cNvPr id="4" name="Rectangle: Rounded Corners 3">
            <a:extLst>
              <a:ext uri="{FF2B5EF4-FFF2-40B4-BE49-F238E27FC236}">
                <a16:creationId xmlns:a16="http://schemas.microsoft.com/office/drawing/2014/main" id="{F5C7EBF9-3B58-42D8-9041-124679B51236}"/>
              </a:ext>
            </a:extLst>
          </p:cNvPr>
          <p:cNvSpPr/>
          <p:nvPr/>
        </p:nvSpPr>
        <p:spPr>
          <a:xfrm>
            <a:off x="6299536" y="5957325"/>
            <a:ext cx="5189631" cy="543865"/>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200"/>
              </a:spcAft>
            </a:pPr>
            <a:r>
              <a:rPr lang="fr-LU" sz="2400" dirty="0">
                <a:solidFill>
                  <a:srgbClr val="4472C4">
                    <a:lumMod val="50000"/>
                  </a:srgbClr>
                </a:solidFill>
              </a:rPr>
              <a:t>Il n’y a pas moyen de contourner cela…</a:t>
            </a:r>
            <a:endParaRPr lang="en-GB" sz="2400" dirty="0">
              <a:solidFill>
                <a:srgbClr val="4472C4">
                  <a:lumMod val="50000"/>
                </a:srgbClr>
              </a:solidFill>
            </a:endParaRPr>
          </a:p>
        </p:txBody>
      </p:sp>
      <p:sp>
        <p:nvSpPr>
          <p:cNvPr id="2" name="Rectangle: Rounded Corners 1">
            <a:extLst>
              <a:ext uri="{FF2B5EF4-FFF2-40B4-BE49-F238E27FC236}">
                <a16:creationId xmlns:a16="http://schemas.microsoft.com/office/drawing/2014/main" id="{A5E7A83B-BB21-44B7-8B48-C264D16CB71B}"/>
              </a:ext>
            </a:extLst>
          </p:cNvPr>
          <p:cNvSpPr/>
          <p:nvPr/>
        </p:nvSpPr>
        <p:spPr>
          <a:xfrm>
            <a:off x="6317175" y="4048998"/>
            <a:ext cx="1841999" cy="862636"/>
          </a:xfrm>
          <a:prstGeom prst="roundRect">
            <a:avLst/>
          </a:prstGeom>
          <a:gradFill>
            <a:gsLst>
              <a:gs pos="0">
                <a:schemeClr val="accent6">
                  <a:lumMod val="20000"/>
                  <a:lumOff val="80000"/>
                </a:schemeClr>
              </a:gs>
              <a:gs pos="100000">
                <a:schemeClr val="accent6">
                  <a:lumMod val="60000"/>
                  <a:lumOff val="4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Parlement européen</a:t>
            </a:r>
          </a:p>
        </p:txBody>
      </p:sp>
      <p:cxnSp>
        <p:nvCxnSpPr>
          <p:cNvPr id="10" name="Connector: Elbow 9">
            <a:extLst>
              <a:ext uri="{FF2B5EF4-FFF2-40B4-BE49-F238E27FC236}">
                <a16:creationId xmlns:a16="http://schemas.microsoft.com/office/drawing/2014/main" id="{FF9C7C69-8555-48B7-BC30-95632E9A17D2}"/>
              </a:ext>
            </a:extLst>
          </p:cNvPr>
          <p:cNvCxnSpPr/>
          <p:nvPr/>
        </p:nvCxnSpPr>
        <p:spPr>
          <a:xfrm>
            <a:off x="8608122" y="3553585"/>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50DD12C7-33DE-4C55-85F8-1F33967688ED}"/>
              </a:ext>
            </a:extLst>
          </p:cNvPr>
          <p:cNvSpPr/>
          <p:nvPr/>
        </p:nvSpPr>
        <p:spPr>
          <a:xfrm>
            <a:off x="9522522" y="4048998"/>
            <a:ext cx="1841998" cy="866182"/>
          </a:xfrm>
          <a:prstGeom prst="round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Conseil</a:t>
            </a:r>
          </a:p>
        </p:txBody>
      </p:sp>
      <p:cxnSp>
        <p:nvCxnSpPr>
          <p:cNvPr id="11" name="Connector: Elbow 10">
            <a:extLst>
              <a:ext uri="{FF2B5EF4-FFF2-40B4-BE49-F238E27FC236}">
                <a16:creationId xmlns:a16="http://schemas.microsoft.com/office/drawing/2014/main" id="{352F56EC-9713-47F8-ADC8-0042675CCA49}"/>
              </a:ext>
            </a:extLst>
          </p:cNvPr>
          <p:cNvCxnSpPr>
            <a:cxnSpLocks/>
          </p:cNvCxnSpPr>
          <p:nvPr/>
        </p:nvCxnSpPr>
        <p:spPr>
          <a:xfrm rot="10800000" flipV="1">
            <a:off x="8210275" y="3652971"/>
            <a:ext cx="869897" cy="75837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C0A25579-D9C1-4636-8338-887E562E3E82}"/>
              </a:ext>
            </a:extLst>
          </p:cNvPr>
          <p:cNvSpPr/>
          <p:nvPr/>
        </p:nvSpPr>
        <p:spPr>
          <a:xfrm>
            <a:off x="7611718" y="2969561"/>
            <a:ext cx="2338753" cy="779752"/>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Proposition de la Commission</a:t>
            </a:r>
          </a:p>
        </p:txBody>
      </p:sp>
      <p:sp>
        <p:nvSpPr>
          <p:cNvPr id="7" name="TextBox 6">
            <a:extLst>
              <a:ext uri="{FF2B5EF4-FFF2-40B4-BE49-F238E27FC236}">
                <a16:creationId xmlns:a16="http://schemas.microsoft.com/office/drawing/2014/main" id="{FD507209-74FA-4775-B719-937202BC3BC9}"/>
              </a:ext>
            </a:extLst>
          </p:cNvPr>
          <p:cNvSpPr txBox="1"/>
          <p:nvPr/>
        </p:nvSpPr>
        <p:spPr>
          <a:xfrm>
            <a:off x="8195856" y="4681508"/>
            <a:ext cx="1363348" cy="307777"/>
          </a:xfrm>
          <a:prstGeom prst="rect">
            <a:avLst/>
          </a:prstGeom>
          <a:noFill/>
        </p:spPr>
        <p:txBody>
          <a:bodyPr wrap="square" rtlCol="0">
            <a:spAutoFit/>
          </a:bodyPr>
          <a:lstStyle/>
          <a:p>
            <a:pPr algn="ctr"/>
            <a:r>
              <a:rPr lang="fr-FR" sz="1400" dirty="0"/>
              <a:t>→codécision←</a:t>
            </a:r>
          </a:p>
        </p:txBody>
      </p:sp>
      <p:pic>
        <p:nvPicPr>
          <p:cNvPr id="13" name="Picture 12">
            <a:extLst>
              <a:ext uri="{FF2B5EF4-FFF2-40B4-BE49-F238E27FC236}">
                <a16:creationId xmlns:a16="http://schemas.microsoft.com/office/drawing/2014/main" id="{7B0D89EF-FFA1-4EB1-B014-F011A83710FD}"/>
              </a:ext>
            </a:extLst>
          </p:cNvPr>
          <p:cNvPicPr>
            <a:picLocks noChangeAspect="1"/>
          </p:cNvPicPr>
          <p:nvPr/>
        </p:nvPicPr>
        <p:blipFill>
          <a:blip r:embed="rId2"/>
          <a:stretch>
            <a:fillRect/>
          </a:stretch>
        </p:blipFill>
        <p:spPr>
          <a:xfrm>
            <a:off x="-3181" y="0"/>
            <a:ext cx="5015023" cy="6858000"/>
          </a:xfrm>
          <a:prstGeom prst="rect">
            <a:avLst/>
          </a:prstGeom>
        </p:spPr>
      </p:pic>
    </p:spTree>
    <p:extLst>
      <p:ext uri="{BB962C8B-B14F-4D97-AF65-F5344CB8AC3E}">
        <p14:creationId xmlns:p14="http://schemas.microsoft.com/office/powerpoint/2010/main" val="719239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3C0362-10C7-420E-B92E-736A9BBA0975}"/>
              </a:ext>
            </a:extLst>
          </p:cNvPr>
          <p:cNvSpPr/>
          <p:nvPr/>
        </p:nvSpPr>
        <p:spPr>
          <a:xfrm>
            <a:off x="1079352" y="369278"/>
            <a:ext cx="4442218" cy="3059721"/>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fr-LU" sz="2400" dirty="0">
                <a:solidFill>
                  <a:schemeClr val="accent1">
                    <a:lumMod val="50000"/>
                  </a:schemeClr>
                </a:solidFill>
              </a:rPr>
              <a:t>L’expérience a montré qu’une réforme du statut est pleine de risques. </a:t>
            </a:r>
          </a:p>
          <a:p>
            <a:pPr algn="ctr">
              <a:spcAft>
                <a:spcPts val="1200"/>
              </a:spcAft>
            </a:pPr>
            <a:r>
              <a:rPr lang="fr-LU" sz="2400" dirty="0">
                <a:solidFill>
                  <a:schemeClr val="accent1">
                    <a:lumMod val="50000"/>
                  </a:schemeClr>
                </a:solidFill>
              </a:rPr>
              <a:t>Le prix à payer sera salé. </a:t>
            </a:r>
          </a:p>
          <a:p>
            <a:pPr algn="ctr">
              <a:spcAft>
                <a:spcPts val="1200"/>
              </a:spcAft>
            </a:pPr>
            <a:r>
              <a:rPr lang="fr-LU" sz="2400" dirty="0">
                <a:solidFill>
                  <a:schemeClr val="accent1">
                    <a:lumMod val="50000"/>
                  </a:schemeClr>
                </a:solidFill>
              </a:rPr>
              <a:t>Nous, et les plus vulnérables d’entre nous en particulier, avons plus à perdre qu’à gagner.</a:t>
            </a:r>
            <a:endParaRPr lang="en-GB" sz="2400" dirty="0">
              <a:solidFill>
                <a:schemeClr val="accent1">
                  <a:lumMod val="50000"/>
                </a:schemeClr>
              </a:solidFill>
            </a:endParaRPr>
          </a:p>
        </p:txBody>
      </p:sp>
      <p:sp>
        <p:nvSpPr>
          <p:cNvPr id="4" name="Rectangle: Rounded Corners 3">
            <a:extLst>
              <a:ext uri="{FF2B5EF4-FFF2-40B4-BE49-F238E27FC236}">
                <a16:creationId xmlns:a16="http://schemas.microsoft.com/office/drawing/2014/main" id="{F5C7EBF9-3B58-42D8-9041-124679B51236}"/>
              </a:ext>
            </a:extLst>
          </p:cNvPr>
          <p:cNvSpPr/>
          <p:nvPr/>
        </p:nvSpPr>
        <p:spPr>
          <a:xfrm>
            <a:off x="6670431" y="473336"/>
            <a:ext cx="4442217" cy="294532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200"/>
              </a:spcAft>
            </a:pPr>
            <a:r>
              <a:rPr lang="fr-LU" sz="2400" dirty="0">
                <a:solidFill>
                  <a:srgbClr val="4472C4">
                    <a:lumMod val="50000"/>
                  </a:srgbClr>
                </a:solidFill>
              </a:rPr>
              <a:t>Pour contrer les attaques prévisibles contre nos conditions d’emploi, prenez vos dispositions dès maintenant : renforcez la capacité de négociation des syndicats qui vous disent la vérité!</a:t>
            </a:r>
            <a:endParaRPr lang="en-GB" sz="2400" dirty="0">
              <a:solidFill>
                <a:srgbClr val="4472C4">
                  <a:lumMod val="50000"/>
                </a:srgbClr>
              </a:solidFill>
            </a:endParaRPr>
          </a:p>
        </p:txBody>
      </p:sp>
      <p:pic>
        <p:nvPicPr>
          <p:cNvPr id="12" name="Picture 11" descr="Join your Union">
            <a:hlinkClick r:id="rId3"/>
            <a:extLst>
              <a:ext uri="{FF2B5EF4-FFF2-40B4-BE49-F238E27FC236}">
                <a16:creationId xmlns:a16="http://schemas.microsoft.com/office/drawing/2014/main" id="{9CC53E0D-9418-4A51-BB26-6CA67460A617}"/>
              </a:ext>
            </a:extLst>
          </p:cNvPr>
          <p:cNvPicPr/>
          <p:nvPr/>
        </p:nvPicPr>
        <p:blipFill>
          <a:blip r:embed="rId4">
            <a:extLst>
              <a:ext uri="{28A0092B-C50C-407E-A947-70E740481C1C}">
                <a14:useLocalDpi xmlns:a14="http://schemas.microsoft.com/office/drawing/2010/main" val="0"/>
              </a:ext>
            </a:extLst>
          </a:blip>
          <a:srcRect/>
          <a:stretch>
            <a:fillRect/>
          </a:stretch>
        </p:blipFill>
        <p:spPr>
          <a:xfrm>
            <a:off x="354528" y="4319152"/>
            <a:ext cx="1981200" cy="828675"/>
          </a:xfrm>
          <a:prstGeom prst="rect">
            <a:avLst/>
          </a:prstGeom>
          <a:noFill/>
          <a:ln>
            <a:noFill/>
            <a:prstDash/>
          </a:ln>
        </p:spPr>
      </p:pic>
      <p:graphicFrame>
        <p:nvGraphicFramePr>
          <p:cNvPr id="8" name="Object 7">
            <a:hlinkClick r:id="rId5"/>
            <a:extLst>
              <a:ext uri="{FF2B5EF4-FFF2-40B4-BE49-F238E27FC236}">
                <a16:creationId xmlns:a16="http://schemas.microsoft.com/office/drawing/2014/main" id="{FADB6115-7FDD-4AB4-A51D-DB9C8D93A361}"/>
              </a:ext>
            </a:extLst>
          </p:cNvPr>
          <p:cNvGraphicFramePr>
            <a:graphicFrameLocks noChangeAspect="1"/>
          </p:cNvGraphicFramePr>
          <p:nvPr>
            <p:extLst>
              <p:ext uri="{D42A27DB-BD31-4B8C-83A1-F6EECF244321}">
                <p14:modId xmlns:p14="http://schemas.microsoft.com/office/powerpoint/2010/main" val="2989916419"/>
              </p:ext>
            </p:extLst>
          </p:nvPr>
        </p:nvGraphicFramePr>
        <p:xfrm>
          <a:off x="2345796" y="4319152"/>
          <a:ext cx="7885356" cy="1790655"/>
        </p:xfrm>
        <a:graphic>
          <a:graphicData uri="http://schemas.openxmlformats.org/presentationml/2006/ole">
            <mc:AlternateContent xmlns:mc="http://schemas.openxmlformats.org/markup-compatibility/2006">
              <mc:Choice xmlns:v="urn:schemas-microsoft-com:vml" Requires="v">
                <p:oleObj spid="_x0000_s2066" name="Document" r:id="rId6" imgW="5802269" imgH="1317065" progId="Word.Document.12">
                  <p:embed/>
                </p:oleObj>
              </mc:Choice>
              <mc:Fallback>
                <p:oleObj name="Document" r:id="rId6" imgW="5802269" imgH="1317065" progId="Word.Document.12">
                  <p:embed/>
                  <p:pic>
                    <p:nvPicPr>
                      <p:cNvPr id="0" name=""/>
                      <p:cNvPicPr/>
                      <p:nvPr/>
                    </p:nvPicPr>
                    <p:blipFill>
                      <a:blip r:embed="rId7"/>
                      <a:stretch>
                        <a:fillRect/>
                      </a:stretch>
                    </p:blipFill>
                    <p:spPr>
                      <a:xfrm>
                        <a:off x="2345796" y="4319152"/>
                        <a:ext cx="7885356" cy="1790655"/>
                      </a:xfrm>
                      <a:prstGeom prst="rect">
                        <a:avLst/>
                      </a:prstGeom>
                    </p:spPr>
                  </p:pic>
                </p:oleObj>
              </mc:Fallback>
            </mc:AlternateContent>
          </a:graphicData>
        </a:graphic>
      </p:graphicFrame>
    </p:spTree>
    <p:extLst>
      <p:ext uri="{BB962C8B-B14F-4D97-AF65-F5344CB8AC3E}">
        <p14:creationId xmlns:p14="http://schemas.microsoft.com/office/powerpoint/2010/main" val="68533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8068EE-F199-40F3-99F8-02CFAC39E7CB}"/>
              </a:ext>
            </a:extLst>
          </p:cNvPr>
          <p:cNvPicPr>
            <a:picLocks noChangeAspect="1"/>
          </p:cNvPicPr>
          <p:nvPr/>
        </p:nvPicPr>
        <p:blipFill>
          <a:blip r:embed="rId2"/>
          <a:stretch>
            <a:fillRect/>
          </a:stretch>
        </p:blipFill>
        <p:spPr>
          <a:xfrm>
            <a:off x="0" y="-812726"/>
            <a:ext cx="12192000" cy="8516899"/>
          </a:xfrm>
          <a:prstGeom prst="rect">
            <a:avLst/>
          </a:prstGeom>
        </p:spPr>
      </p:pic>
      <p:sp>
        <p:nvSpPr>
          <p:cNvPr id="5" name="Rectangle: Rounded Corners 4">
            <a:extLst>
              <a:ext uri="{FF2B5EF4-FFF2-40B4-BE49-F238E27FC236}">
                <a16:creationId xmlns:a16="http://schemas.microsoft.com/office/drawing/2014/main" id="{A63C0362-10C7-420E-B92E-736A9BBA0975}"/>
              </a:ext>
            </a:extLst>
          </p:cNvPr>
          <p:cNvSpPr/>
          <p:nvPr/>
        </p:nvSpPr>
        <p:spPr>
          <a:xfrm>
            <a:off x="2903620" y="606287"/>
            <a:ext cx="6816850" cy="5367131"/>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LU" sz="2800" dirty="0">
                <a:solidFill>
                  <a:schemeClr val="accent1">
                    <a:lumMod val="50000"/>
                  </a:schemeClr>
                </a:solidFill>
              </a:rPr>
              <a:t>Le personnel de l’UE travaille dans divers lieux d’affectation dispersés en Europe et dans le monde.</a:t>
            </a:r>
          </a:p>
          <a:p>
            <a:pPr algn="ctr"/>
            <a:endParaRPr lang="fr-LU" sz="2800" dirty="0">
              <a:solidFill>
                <a:schemeClr val="accent1">
                  <a:lumMod val="50000"/>
                </a:schemeClr>
              </a:solidFill>
            </a:endParaRPr>
          </a:p>
          <a:p>
            <a:pPr algn="ctr"/>
            <a:r>
              <a:rPr lang="fr-LU" sz="2800" dirty="0">
                <a:solidFill>
                  <a:schemeClr val="accent1">
                    <a:lumMod val="50000"/>
                  </a:schemeClr>
                </a:solidFill>
              </a:rPr>
              <a:t>Afin de garantir l’</a:t>
            </a:r>
            <a:r>
              <a:rPr lang="fr-LU" sz="2800" b="1" dirty="0">
                <a:solidFill>
                  <a:schemeClr val="accent1">
                    <a:lumMod val="50000"/>
                  </a:schemeClr>
                </a:solidFill>
              </a:rPr>
              <a:t>équivalence de </a:t>
            </a:r>
            <a:r>
              <a:rPr lang="fr-LU" sz="2800" dirty="0">
                <a:solidFill>
                  <a:schemeClr val="accent1">
                    <a:lumMod val="50000"/>
                  </a:schemeClr>
                </a:solidFill>
              </a:rPr>
              <a:t>son </a:t>
            </a:r>
            <a:r>
              <a:rPr lang="fr-LU" sz="2800" b="1" dirty="0">
                <a:solidFill>
                  <a:schemeClr val="accent1">
                    <a:lumMod val="50000"/>
                  </a:schemeClr>
                </a:solidFill>
              </a:rPr>
              <a:t>pouvoir d’achat</a:t>
            </a:r>
            <a:r>
              <a:rPr lang="fr-LU" sz="2800" dirty="0">
                <a:solidFill>
                  <a:schemeClr val="accent1">
                    <a:lumMod val="50000"/>
                  </a:schemeClr>
                </a:solidFill>
              </a:rPr>
              <a:t>, sa rémunération est affectée d’un </a:t>
            </a:r>
            <a:r>
              <a:rPr lang="fr-LU" sz="2800" b="1" dirty="0">
                <a:solidFill>
                  <a:schemeClr val="accent1">
                    <a:lumMod val="50000"/>
                  </a:schemeClr>
                </a:solidFill>
              </a:rPr>
              <a:t>coefficient correcteur (cc) </a:t>
            </a:r>
            <a:r>
              <a:rPr lang="fr-LU" sz="2800" dirty="0">
                <a:solidFill>
                  <a:schemeClr val="accent1">
                    <a:lumMod val="50000"/>
                  </a:schemeClr>
                </a:solidFill>
              </a:rPr>
              <a:t>supérieur, inférieur ou égal à 100 %, selon les conditions de vie dans les différents lieux d’affectation.</a:t>
            </a:r>
          </a:p>
        </p:txBody>
      </p:sp>
    </p:spTree>
    <p:extLst>
      <p:ext uri="{BB962C8B-B14F-4D97-AF65-F5344CB8AC3E}">
        <p14:creationId xmlns:p14="http://schemas.microsoft.com/office/powerpoint/2010/main" val="3553681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2FDB2C-862B-4A98-90EF-EDD2A4E17C0E}"/>
              </a:ext>
            </a:extLst>
          </p:cNvPr>
          <p:cNvPicPr>
            <a:picLocks noChangeAspect="1"/>
          </p:cNvPicPr>
          <p:nvPr/>
        </p:nvPicPr>
        <p:blipFill>
          <a:blip r:embed="rId2"/>
          <a:stretch>
            <a:fillRect/>
          </a:stretch>
        </p:blipFill>
        <p:spPr>
          <a:xfrm>
            <a:off x="0" y="0"/>
            <a:ext cx="9577646" cy="6852498"/>
          </a:xfrm>
          <a:prstGeom prst="rect">
            <a:avLst/>
          </a:prstGeom>
        </p:spPr>
      </p:pic>
      <p:sp>
        <p:nvSpPr>
          <p:cNvPr id="5" name="Rectangle: Rounded Corners 4">
            <a:extLst>
              <a:ext uri="{FF2B5EF4-FFF2-40B4-BE49-F238E27FC236}">
                <a16:creationId xmlns:a16="http://schemas.microsoft.com/office/drawing/2014/main" id="{A63C0362-10C7-420E-B92E-736A9BBA0975}"/>
              </a:ext>
            </a:extLst>
          </p:cNvPr>
          <p:cNvSpPr/>
          <p:nvPr/>
        </p:nvSpPr>
        <p:spPr>
          <a:xfrm>
            <a:off x="6774984" y="352375"/>
            <a:ext cx="5317864" cy="615325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fr-LU" sz="2800" dirty="0">
                <a:solidFill>
                  <a:schemeClr val="accent1">
                    <a:lumMod val="50000"/>
                  </a:schemeClr>
                </a:solidFill>
              </a:rPr>
              <a:t>Les </a:t>
            </a:r>
            <a:r>
              <a:rPr lang="fr-LU" sz="2800" b="1" dirty="0">
                <a:solidFill>
                  <a:schemeClr val="accent1">
                    <a:lumMod val="50000"/>
                  </a:schemeClr>
                </a:solidFill>
              </a:rPr>
              <a:t>actualisations annuelles</a:t>
            </a:r>
            <a:r>
              <a:rPr lang="fr-LU" sz="2800" dirty="0">
                <a:solidFill>
                  <a:schemeClr val="accent1">
                    <a:lumMod val="50000"/>
                  </a:schemeClr>
                </a:solidFill>
              </a:rPr>
              <a:t>, calculées par Eurostat et approuvées pour la forme par la Commission, visent à assurer le </a:t>
            </a:r>
            <a:r>
              <a:rPr lang="fr-LU" sz="2800" b="1" dirty="0">
                <a:solidFill>
                  <a:schemeClr val="accent1">
                    <a:lumMod val="50000"/>
                  </a:schemeClr>
                </a:solidFill>
              </a:rPr>
              <a:t>parallélisme</a:t>
            </a:r>
            <a:r>
              <a:rPr lang="fr-LU" sz="2800" dirty="0">
                <a:solidFill>
                  <a:schemeClr val="accent1">
                    <a:lumMod val="50000"/>
                  </a:schemeClr>
                </a:solidFill>
              </a:rPr>
              <a:t> entre les rémunérations de l’UE et celles des fonctionnaires nationaux des administrations centrales d’un échantillon de 11 États membres (</a:t>
            </a:r>
            <a:r>
              <a:rPr lang="fr-LU" sz="2000" dirty="0">
                <a:solidFill>
                  <a:schemeClr val="accent1">
                    <a:lumMod val="50000"/>
                  </a:schemeClr>
                </a:solidFill>
              </a:rPr>
              <a:t>marqués de</a:t>
            </a:r>
            <a:r>
              <a:rPr lang="fr-LU" dirty="0">
                <a:solidFill>
                  <a:schemeClr val="accent1">
                    <a:lumMod val="50000"/>
                  </a:schemeClr>
                </a:solidFill>
              </a:rPr>
              <a:t> </a:t>
            </a:r>
            <a:r>
              <a:rPr lang="fr-LU" sz="2000" b="1" dirty="0">
                <a:solidFill>
                  <a:srgbClr val="3333FF"/>
                </a:solidFill>
              </a:rPr>
              <a:t>repères bleus</a:t>
            </a:r>
            <a:r>
              <a:rPr lang="fr-LU" sz="2800" dirty="0">
                <a:solidFill>
                  <a:schemeClr val="accent1">
                    <a:lumMod val="50000"/>
                  </a:schemeClr>
                </a:solidFill>
              </a:rPr>
              <a:t>).</a:t>
            </a:r>
          </a:p>
          <a:p>
            <a:pPr algn="ctr">
              <a:spcAft>
                <a:spcPts val="1200"/>
              </a:spcAft>
            </a:pPr>
            <a:r>
              <a:rPr lang="fr-LU" sz="2800" dirty="0">
                <a:solidFill>
                  <a:schemeClr val="accent1">
                    <a:lumMod val="50000"/>
                  </a:schemeClr>
                </a:solidFill>
              </a:rPr>
              <a:t>Il ne s’agit </a:t>
            </a:r>
            <a:r>
              <a:rPr lang="fr-LU" sz="2800" i="1" dirty="0">
                <a:solidFill>
                  <a:schemeClr val="accent1">
                    <a:lumMod val="50000"/>
                  </a:schemeClr>
                </a:solidFill>
              </a:rPr>
              <a:t>pas</a:t>
            </a:r>
            <a:r>
              <a:rPr lang="fr-LU" sz="2800" dirty="0">
                <a:solidFill>
                  <a:schemeClr val="accent1">
                    <a:lumMod val="50000"/>
                  </a:schemeClr>
                </a:solidFill>
              </a:rPr>
              <a:t> là d’une «indexation» liée à l’inflation de </a:t>
            </a:r>
            <a:r>
              <a:rPr lang="fr-LU" sz="2800" i="1" dirty="0">
                <a:solidFill>
                  <a:schemeClr val="accent1">
                    <a:lumMod val="50000"/>
                  </a:schemeClr>
                </a:solidFill>
              </a:rPr>
              <a:t>votre</a:t>
            </a:r>
            <a:r>
              <a:rPr lang="fr-LU" sz="2800" dirty="0">
                <a:solidFill>
                  <a:schemeClr val="accent1">
                    <a:lumMod val="50000"/>
                  </a:schemeClr>
                </a:solidFill>
              </a:rPr>
              <a:t> lieu d’affectation.</a:t>
            </a:r>
          </a:p>
        </p:txBody>
      </p:sp>
    </p:spTree>
    <p:extLst>
      <p:ext uri="{BB962C8B-B14F-4D97-AF65-F5344CB8AC3E}">
        <p14:creationId xmlns:p14="http://schemas.microsoft.com/office/powerpoint/2010/main" val="116691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FB043-581A-4FAF-8651-63612369808E}"/>
              </a:ext>
            </a:extLst>
          </p:cNvPr>
          <p:cNvPicPr>
            <a:picLocks noChangeAspect="1"/>
          </p:cNvPicPr>
          <p:nvPr/>
        </p:nvPicPr>
        <p:blipFill>
          <a:blip r:embed="rId2"/>
          <a:stretch>
            <a:fillRect/>
          </a:stretch>
        </p:blipFill>
        <p:spPr>
          <a:xfrm>
            <a:off x="0" y="0"/>
            <a:ext cx="8103924" cy="6858000"/>
          </a:xfrm>
          <a:prstGeom prst="rect">
            <a:avLst/>
          </a:prstGeom>
        </p:spPr>
      </p:pic>
      <p:sp>
        <p:nvSpPr>
          <p:cNvPr id="5" name="Rectangle: Rounded Corners 4">
            <a:extLst>
              <a:ext uri="{FF2B5EF4-FFF2-40B4-BE49-F238E27FC236}">
                <a16:creationId xmlns:a16="http://schemas.microsoft.com/office/drawing/2014/main" id="{A63C0362-10C7-420E-B92E-736A9BBA0975}"/>
              </a:ext>
            </a:extLst>
          </p:cNvPr>
          <p:cNvSpPr/>
          <p:nvPr/>
        </p:nvSpPr>
        <p:spPr>
          <a:xfrm>
            <a:off x="4980791" y="75304"/>
            <a:ext cx="7100047" cy="6615952"/>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LU" sz="2800" dirty="0">
                <a:solidFill>
                  <a:schemeClr val="accent1">
                    <a:lumMod val="50000"/>
                  </a:schemeClr>
                </a:solidFill>
              </a:rPr>
              <a:t>La ville de référence pour fixer des coefficients correcteurs est </a:t>
            </a:r>
            <a:r>
              <a:rPr lang="fr-LU" sz="2800" b="1" dirty="0">
                <a:solidFill>
                  <a:schemeClr val="accent1">
                    <a:lumMod val="50000"/>
                  </a:schemeClr>
                </a:solidFill>
              </a:rPr>
              <a:t>Bruxelles</a:t>
            </a:r>
            <a:r>
              <a:rPr lang="fr-LU" sz="2800" dirty="0">
                <a:solidFill>
                  <a:schemeClr val="accent1">
                    <a:lumMod val="50000"/>
                  </a:schemeClr>
                </a:solidFill>
              </a:rPr>
              <a:t>, la capitale de la Belgique.</a:t>
            </a:r>
          </a:p>
          <a:p>
            <a:pPr algn="ctr"/>
            <a:endParaRPr lang="fr-LU" dirty="0">
              <a:solidFill>
                <a:schemeClr val="accent1">
                  <a:lumMod val="50000"/>
                </a:schemeClr>
              </a:solidFill>
            </a:endParaRPr>
          </a:p>
          <a:p>
            <a:pPr algn="ctr"/>
            <a:r>
              <a:rPr lang="fr-LU" sz="2800" dirty="0">
                <a:solidFill>
                  <a:schemeClr val="accent1">
                    <a:lumMod val="50000"/>
                  </a:schemeClr>
                </a:solidFill>
              </a:rPr>
              <a:t>Cela signifie pratiquement que le coefficient correcteur reste constant à </a:t>
            </a:r>
            <a:r>
              <a:rPr lang="fr-LU" sz="2800" b="1" dirty="0">
                <a:solidFill>
                  <a:schemeClr val="accent1">
                    <a:lumMod val="50000"/>
                  </a:schemeClr>
                </a:solidFill>
              </a:rPr>
              <a:t>100% </a:t>
            </a:r>
            <a:r>
              <a:rPr lang="fr-LU" sz="2800" dirty="0">
                <a:solidFill>
                  <a:schemeClr val="accent1">
                    <a:lumMod val="50000"/>
                  </a:schemeClr>
                </a:solidFill>
              </a:rPr>
              <a:t>pour Bruxelles, BE, tandis que pour les lieux d’affectation en dehors de la Belgique </a:t>
            </a:r>
            <a:r>
              <a:rPr lang="fr-LU" sz="2800" dirty="0">
                <a:solidFill>
                  <a:srgbClr val="C00000"/>
                </a:solidFill>
              </a:rPr>
              <a:t>(et du Luxembourg)</a:t>
            </a:r>
            <a:r>
              <a:rPr lang="fr-LU" sz="2800" dirty="0">
                <a:solidFill>
                  <a:schemeClr val="accent1">
                    <a:lumMod val="50000"/>
                  </a:schemeClr>
                </a:solidFill>
              </a:rPr>
              <a:t> elle est variable.</a:t>
            </a:r>
          </a:p>
          <a:p>
            <a:pPr algn="ctr"/>
            <a:endParaRPr lang="fr-LU" dirty="0">
              <a:solidFill>
                <a:schemeClr val="accent1">
                  <a:lumMod val="50000"/>
                </a:schemeClr>
              </a:solidFill>
            </a:endParaRPr>
          </a:p>
          <a:p>
            <a:pPr algn="ctr"/>
            <a:r>
              <a:rPr lang="fr-LU" sz="2800" dirty="0">
                <a:solidFill>
                  <a:schemeClr val="accent1">
                    <a:lumMod val="50000"/>
                  </a:schemeClr>
                </a:solidFill>
              </a:rPr>
              <a:t>Eurostat mène des </a:t>
            </a:r>
            <a:r>
              <a:rPr lang="fr-LU" sz="2800" b="1" dirty="0">
                <a:solidFill>
                  <a:schemeClr val="accent1">
                    <a:lumMod val="50000"/>
                  </a:schemeClr>
                </a:solidFill>
              </a:rPr>
              <a:t>Enquêtes sur les budgets familiaux (EBF) </a:t>
            </a:r>
            <a:r>
              <a:rPr lang="fr-LU" sz="2800" dirty="0">
                <a:solidFill>
                  <a:schemeClr val="accent1">
                    <a:lumMod val="50000"/>
                  </a:schemeClr>
                </a:solidFill>
              </a:rPr>
              <a:t>à Bruxelles afin d'établir le modèle de consommation d’un ménage moyen de membres du personnel de l’UE.</a:t>
            </a:r>
          </a:p>
        </p:txBody>
      </p:sp>
    </p:spTree>
    <p:extLst>
      <p:ext uri="{BB962C8B-B14F-4D97-AF65-F5344CB8AC3E}">
        <p14:creationId xmlns:p14="http://schemas.microsoft.com/office/powerpoint/2010/main" val="208698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FF6959-E794-4CDF-A044-8983BEF09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64479" cy="6858000"/>
          </a:xfrm>
          <a:prstGeom prst="rect">
            <a:avLst/>
          </a:prstGeom>
        </p:spPr>
      </p:pic>
      <p:sp>
        <p:nvSpPr>
          <p:cNvPr id="5" name="Rectangle: Rounded Corners 4">
            <a:extLst>
              <a:ext uri="{FF2B5EF4-FFF2-40B4-BE49-F238E27FC236}">
                <a16:creationId xmlns:a16="http://schemas.microsoft.com/office/drawing/2014/main" id="{A63C0362-10C7-420E-B92E-736A9BBA0975}"/>
              </a:ext>
            </a:extLst>
          </p:cNvPr>
          <p:cNvSpPr/>
          <p:nvPr/>
        </p:nvSpPr>
        <p:spPr>
          <a:xfrm>
            <a:off x="7196867" y="419548"/>
            <a:ext cx="4636546" cy="5819887"/>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fr-LU" sz="2800" dirty="0">
                <a:solidFill>
                  <a:schemeClr val="accent1">
                    <a:lumMod val="50000"/>
                  </a:schemeClr>
                </a:solidFill>
              </a:rPr>
              <a:t>Eurostat calcule chaque année un </a:t>
            </a:r>
            <a:r>
              <a:rPr lang="fr-LU" sz="2800" b="1" dirty="0">
                <a:solidFill>
                  <a:schemeClr val="accent1">
                    <a:lumMod val="50000"/>
                  </a:schemeClr>
                </a:solidFill>
              </a:rPr>
              <a:t>coefficient correcteur</a:t>
            </a:r>
            <a:r>
              <a:rPr lang="fr-LU" sz="2800" dirty="0">
                <a:solidFill>
                  <a:schemeClr val="accent1">
                    <a:lumMod val="50000"/>
                  </a:schemeClr>
                </a:solidFill>
              </a:rPr>
              <a:t> pour chaque État membre (à l’exception de BE et de LU).</a:t>
            </a:r>
          </a:p>
          <a:p>
            <a:pPr algn="ctr">
              <a:spcAft>
                <a:spcPts val="1200"/>
              </a:spcAft>
            </a:pPr>
            <a:r>
              <a:rPr lang="fr-LU" sz="2800" dirty="0">
                <a:solidFill>
                  <a:schemeClr val="accent1">
                    <a:lumMod val="50000"/>
                  </a:schemeClr>
                </a:solidFill>
              </a:rPr>
              <a:t>À cet effet, il mène périodiquement une enquête sur les budgets familiaux dans la </a:t>
            </a:r>
            <a:r>
              <a:rPr lang="fr-LU" sz="2800" b="1" dirty="0">
                <a:solidFill>
                  <a:schemeClr val="accent1">
                    <a:lumMod val="50000"/>
                  </a:schemeClr>
                </a:solidFill>
              </a:rPr>
              <a:t>capitale </a:t>
            </a:r>
            <a:r>
              <a:rPr lang="fr-LU" sz="2800" dirty="0">
                <a:solidFill>
                  <a:schemeClr val="accent1">
                    <a:lumMod val="50000"/>
                  </a:schemeClr>
                </a:solidFill>
              </a:rPr>
              <a:t>de chaque État membre (à l’exception de La Haye pour les Pays-Bas) (</a:t>
            </a:r>
            <a:r>
              <a:rPr lang="fr-LU" sz="2000" b="1" dirty="0">
                <a:solidFill>
                  <a:srgbClr val="3333FF"/>
                </a:solidFill>
              </a:rPr>
              <a:t>repères bleus</a:t>
            </a:r>
            <a:r>
              <a:rPr lang="fr-LU" sz="2800" dirty="0">
                <a:solidFill>
                  <a:schemeClr val="accent1">
                    <a:lumMod val="50000"/>
                  </a:schemeClr>
                </a:solidFill>
              </a:rPr>
              <a:t>).</a:t>
            </a:r>
          </a:p>
        </p:txBody>
      </p:sp>
    </p:spTree>
    <p:extLst>
      <p:ext uri="{BB962C8B-B14F-4D97-AF65-F5344CB8AC3E}">
        <p14:creationId xmlns:p14="http://schemas.microsoft.com/office/powerpoint/2010/main" val="357024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3C0362-10C7-420E-B92E-736A9BBA0975}"/>
              </a:ext>
            </a:extLst>
          </p:cNvPr>
          <p:cNvSpPr/>
          <p:nvPr/>
        </p:nvSpPr>
        <p:spPr>
          <a:xfrm>
            <a:off x="7605656" y="247426"/>
            <a:ext cx="4367606" cy="6331348"/>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fr-LU" sz="2800" dirty="0">
                <a:solidFill>
                  <a:schemeClr val="accent1">
                    <a:lumMod val="50000"/>
                  </a:schemeClr>
                </a:solidFill>
              </a:rPr>
              <a:t>Une fois fixé dans la capitale, le coefficient correcteur s’applique à tout le personnel de l’UE affecté dans le même pays.</a:t>
            </a:r>
          </a:p>
          <a:p>
            <a:pPr algn="ctr">
              <a:spcAft>
                <a:spcPts val="1200"/>
              </a:spcAft>
            </a:pPr>
            <a:r>
              <a:rPr lang="fr-LU" sz="2800" dirty="0">
                <a:solidFill>
                  <a:schemeClr val="accent1">
                    <a:lumMod val="50000"/>
                  </a:schemeClr>
                </a:solidFill>
              </a:rPr>
              <a:t>Cependant, un coefficient correcteur différent </a:t>
            </a:r>
            <a:r>
              <a:rPr lang="fr-LU" sz="2800" i="1" dirty="0">
                <a:solidFill>
                  <a:schemeClr val="accent1">
                    <a:lumMod val="50000"/>
                  </a:schemeClr>
                </a:solidFill>
              </a:rPr>
              <a:t>peut </a:t>
            </a:r>
            <a:r>
              <a:rPr lang="fr-LU" sz="2800" dirty="0">
                <a:solidFill>
                  <a:schemeClr val="accent1">
                    <a:lumMod val="50000"/>
                  </a:schemeClr>
                </a:solidFill>
              </a:rPr>
              <a:t>être fixé pour certains lieux d’affectation autres que la capitale. Cette faculté a été utilisée dans peu de cas (</a:t>
            </a:r>
            <a:r>
              <a:rPr lang="fr-LU" sz="2000" b="1" dirty="0">
                <a:solidFill>
                  <a:srgbClr val="F0EA00"/>
                </a:solidFill>
              </a:rPr>
              <a:t>repères jaunes</a:t>
            </a:r>
            <a:r>
              <a:rPr lang="fr-LU" sz="2800" dirty="0">
                <a:solidFill>
                  <a:schemeClr val="accent1">
                    <a:lumMod val="50000"/>
                  </a:schemeClr>
                </a:solidFill>
              </a:rPr>
              <a:t>).</a:t>
            </a:r>
          </a:p>
        </p:txBody>
      </p:sp>
      <p:pic>
        <p:nvPicPr>
          <p:cNvPr id="3" name="Picture 2">
            <a:extLst>
              <a:ext uri="{FF2B5EF4-FFF2-40B4-BE49-F238E27FC236}">
                <a16:creationId xmlns:a16="http://schemas.microsoft.com/office/drawing/2014/main" id="{D3B2D4A8-4CC4-4CAF-890D-C9F5AE2A9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262253" cy="6863379"/>
          </a:xfrm>
          <a:prstGeom prst="rect">
            <a:avLst/>
          </a:prstGeom>
        </p:spPr>
      </p:pic>
    </p:spTree>
    <p:extLst>
      <p:ext uri="{BB962C8B-B14F-4D97-AF65-F5344CB8AC3E}">
        <p14:creationId xmlns:p14="http://schemas.microsoft.com/office/powerpoint/2010/main" val="1689069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3C0362-10C7-420E-B92E-736A9BBA0975}"/>
              </a:ext>
            </a:extLst>
          </p:cNvPr>
          <p:cNvSpPr/>
          <p:nvPr/>
        </p:nvSpPr>
        <p:spPr>
          <a:xfrm>
            <a:off x="7637929" y="182880"/>
            <a:ext cx="4258797" cy="6265545"/>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LU" sz="2800" dirty="0">
                <a:solidFill>
                  <a:schemeClr val="accent1">
                    <a:lumMod val="50000"/>
                  </a:schemeClr>
                </a:solidFill>
              </a:rPr>
              <a:t>La plupart des autres lieux d’affectation n’ont </a:t>
            </a:r>
            <a:r>
              <a:rPr lang="fr-LU" sz="2800" i="1" dirty="0">
                <a:solidFill>
                  <a:schemeClr val="accent1">
                    <a:lumMod val="50000"/>
                  </a:schemeClr>
                </a:solidFill>
              </a:rPr>
              <a:t>pas</a:t>
            </a:r>
            <a:r>
              <a:rPr lang="fr-LU" sz="2800" dirty="0">
                <a:solidFill>
                  <a:schemeClr val="accent1">
                    <a:lumMod val="50000"/>
                  </a:schemeClr>
                </a:solidFill>
              </a:rPr>
              <a:t> de coefficient correction propre (</a:t>
            </a:r>
            <a:r>
              <a:rPr lang="fr-LU" sz="2000" b="1" dirty="0">
                <a:solidFill>
                  <a:schemeClr val="bg1"/>
                </a:solidFill>
              </a:rPr>
              <a:t>repères blancs</a:t>
            </a:r>
            <a:r>
              <a:rPr lang="fr-LU" sz="2800" dirty="0">
                <a:solidFill>
                  <a:schemeClr val="accent1">
                    <a:lumMod val="50000"/>
                  </a:schemeClr>
                </a:solidFill>
              </a:rPr>
              <a:t>). Cela implique qu’ils se voient appliquer le cc de la capitale de leur pays.</a:t>
            </a:r>
          </a:p>
          <a:p>
            <a:pPr algn="ctr"/>
            <a:endParaRPr lang="fr-LU" sz="2800" dirty="0">
              <a:solidFill>
                <a:schemeClr val="accent1">
                  <a:lumMod val="50000"/>
                </a:schemeClr>
              </a:solidFill>
            </a:endParaRPr>
          </a:p>
          <a:p>
            <a:pPr algn="ctr"/>
            <a:r>
              <a:rPr lang="fr-LU" sz="2800" dirty="0">
                <a:solidFill>
                  <a:schemeClr val="accent1">
                    <a:lumMod val="50000"/>
                  </a:schemeClr>
                </a:solidFill>
              </a:rPr>
              <a:t>(p. ex., pour l’Italie : pour </a:t>
            </a:r>
            <a:r>
              <a:rPr lang="fr-LU" sz="2400" b="1" dirty="0">
                <a:solidFill>
                  <a:schemeClr val="bg1"/>
                </a:solidFill>
              </a:rPr>
              <a:t>Turin</a:t>
            </a:r>
            <a:r>
              <a:rPr lang="fr-LU" sz="2800" dirty="0">
                <a:solidFill>
                  <a:schemeClr val="accent1">
                    <a:lumMod val="50000"/>
                  </a:schemeClr>
                </a:solidFill>
              </a:rPr>
              <a:t> ou </a:t>
            </a:r>
            <a:r>
              <a:rPr lang="fr-LU" sz="2400" b="1" dirty="0">
                <a:solidFill>
                  <a:schemeClr val="bg1"/>
                </a:solidFill>
              </a:rPr>
              <a:t>Parme</a:t>
            </a:r>
            <a:r>
              <a:rPr lang="fr-LU" sz="2800" dirty="0">
                <a:solidFill>
                  <a:schemeClr val="accent1">
                    <a:lumMod val="50000"/>
                  </a:schemeClr>
                </a:solidFill>
              </a:rPr>
              <a:t>, le cc de </a:t>
            </a:r>
            <a:r>
              <a:rPr lang="fr-LU" sz="2400" b="1" dirty="0">
                <a:solidFill>
                  <a:srgbClr val="3333FF"/>
                </a:solidFill>
              </a:rPr>
              <a:t>Rome</a:t>
            </a:r>
            <a:r>
              <a:rPr lang="fr-LU" sz="2800" dirty="0">
                <a:solidFill>
                  <a:schemeClr val="accent1">
                    <a:lumMod val="50000"/>
                  </a:schemeClr>
                </a:solidFill>
              </a:rPr>
              <a:t> s’applique, contrairement à </a:t>
            </a:r>
            <a:r>
              <a:rPr lang="fr-LU" sz="2400" b="1" dirty="0">
                <a:solidFill>
                  <a:srgbClr val="F0EA00"/>
                </a:solidFill>
              </a:rPr>
              <a:t>Varese</a:t>
            </a:r>
            <a:r>
              <a:rPr lang="fr-LU" sz="2800" dirty="0">
                <a:solidFill>
                  <a:schemeClr val="accent1">
                    <a:lumMod val="50000"/>
                  </a:schemeClr>
                </a:solidFill>
              </a:rPr>
              <a:t>, qui a son propre cc).</a:t>
            </a:r>
          </a:p>
        </p:txBody>
      </p:sp>
      <p:pic>
        <p:nvPicPr>
          <p:cNvPr id="2" name="Picture 1">
            <a:extLst>
              <a:ext uri="{FF2B5EF4-FFF2-40B4-BE49-F238E27FC236}">
                <a16:creationId xmlns:a16="http://schemas.microsoft.com/office/drawing/2014/main" id="{830D868D-F518-48B0-A98F-A3F4BEDFAEE9}"/>
              </a:ext>
            </a:extLst>
          </p:cNvPr>
          <p:cNvPicPr>
            <a:picLocks noChangeAspect="1"/>
          </p:cNvPicPr>
          <p:nvPr/>
        </p:nvPicPr>
        <p:blipFill>
          <a:blip r:embed="rId2"/>
          <a:stretch>
            <a:fillRect/>
          </a:stretch>
        </p:blipFill>
        <p:spPr>
          <a:xfrm>
            <a:off x="-1" y="0"/>
            <a:ext cx="7444270" cy="6858000"/>
          </a:xfrm>
          <a:prstGeom prst="rect">
            <a:avLst/>
          </a:prstGeom>
        </p:spPr>
      </p:pic>
    </p:spTree>
    <p:extLst>
      <p:ext uri="{BB962C8B-B14F-4D97-AF65-F5344CB8AC3E}">
        <p14:creationId xmlns:p14="http://schemas.microsoft.com/office/powerpoint/2010/main" val="1716737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3C0362-10C7-420E-B92E-736A9BBA0975}"/>
              </a:ext>
            </a:extLst>
          </p:cNvPr>
          <p:cNvSpPr/>
          <p:nvPr/>
        </p:nvSpPr>
        <p:spPr>
          <a:xfrm>
            <a:off x="7632115" y="692923"/>
            <a:ext cx="4308873" cy="54721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LU" sz="2800" dirty="0">
                <a:solidFill>
                  <a:schemeClr val="accent1">
                    <a:lumMod val="50000"/>
                  </a:schemeClr>
                </a:solidFill>
              </a:rPr>
              <a:t>Depuis la réforme du statut des fonctionnaires de 2014, la </a:t>
            </a:r>
            <a:r>
              <a:rPr lang="fr-LU" sz="2800" b="1" dirty="0">
                <a:solidFill>
                  <a:schemeClr val="accent1">
                    <a:lumMod val="50000"/>
                  </a:schemeClr>
                </a:solidFill>
              </a:rPr>
              <a:t>création</a:t>
            </a:r>
            <a:r>
              <a:rPr lang="fr-LU" sz="2800" dirty="0">
                <a:solidFill>
                  <a:schemeClr val="accent1">
                    <a:lumMod val="50000"/>
                  </a:schemeClr>
                </a:solidFill>
              </a:rPr>
              <a:t> d’un coefficient correcteur propre à un lieu d’affectation (autre que la capitale) </a:t>
            </a:r>
            <a:r>
              <a:rPr lang="fr-LU" sz="2800" i="1" dirty="0">
                <a:solidFill>
                  <a:schemeClr val="accent1">
                    <a:lumMod val="50000"/>
                  </a:schemeClr>
                </a:solidFill>
              </a:rPr>
              <a:t>peut</a:t>
            </a:r>
            <a:r>
              <a:rPr lang="fr-LU" sz="2800" dirty="0">
                <a:solidFill>
                  <a:schemeClr val="accent1">
                    <a:lumMod val="50000"/>
                  </a:schemeClr>
                </a:solidFill>
              </a:rPr>
              <a:t> être arrêtée </a:t>
            </a:r>
            <a:r>
              <a:rPr lang="fr-LU" sz="2800" b="1" dirty="0">
                <a:solidFill>
                  <a:schemeClr val="accent1">
                    <a:lumMod val="50000"/>
                  </a:schemeClr>
                </a:solidFill>
              </a:rPr>
              <a:t>par la Commission</a:t>
            </a:r>
            <a:r>
              <a:rPr lang="fr-LU" sz="2800" dirty="0">
                <a:solidFill>
                  <a:schemeClr val="accent1">
                    <a:lumMod val="50000"/>
                  </a:schemeClr>
                </a:solidFill>
              </a:rPr>
              <a:t> par voie d’</a:t>
            </a:r>
            <a:r>
              <a:rPr lang="fr-LU" sz="2800" b="1" dirty="0">
                <a:solidFill>
                  <a:schemeClr val="accent1">
                    <a:lumMod val="50000"/>
                  </a:schemeClr>
                </a:solidFill>
              </a:rPr>
              <a:t>actes délégués</a:t>
            </a:r>
            <a:r>
              <a:rPr lang="fr-LU" sz="2800" dirty="0">
                <a:solidFill>
                  <a:schemeClr val="accent1">
                    <a:lumMod val="50000"/>
                  </a:schemeClr>
                </a:solidFill>
              </a:rPr>
              <a:t>.</a:t>
            </a:r>
            <a:endParaRPr lang="en-GB" sz="2800" dirty="0">
              <a:solidFill>
                <a:schemeClr val="accent1">
                  <a:lumMod val="50000"/>
                </a:schemeClr>
              </a:solidFill>
            </a:endParaRPr>
          </a:p>
        </p:txBody>
      </p:sp>
      <p:pic>
        <p:nvPicPr>
          <p:cNvPr id="2" name="Picture 1">
            <a:extLst>
              <a:ext uri="{FF2B5EF4-FFF2-40B4-BE49-F238E27FC236}">
                <a16:creationId xmlns:a16="http://schemas.microsoft.com/office/drawing/2014/main" id="{830D868D-F518-48B0-A98F-A3F4BEDFAEE9}"/>
              </a:ext>
            </a:extLst>
          </p:cNvPr>
          <p:cNvPicPr>
            <a:picLocks noChangeAspect="1"/>
          </p:cNvPicPr>
          <p:nvPr/>
        </p:nvPicPr>
        <p:blipFill>
          <a:blip r:embed="rId2"/>
          <a:stretch>
            <a:fillRect/>
          </a:stretch>
        </p:blipFill>
        <p:spPr>
          <a:xfrm>
            <a:off x="-1" y="0"/>
            <a:ext cx="7444270" cy="6858000"/>
          </a:xfrm>
          <a:prstGeom prst="rect">
            <a:avLst/>
          </a:prstGeom>
        </p:spPr>
      </p:pic>
    </p:spTree>
    <p:extLst>
      <p:ext uri="{BB962C8B-B14F-4D97-AF65-F5344CB8AC3E}">
        <p14:creationId xmlns:p14="http://schemas.microsoft.com/office/powerpoint/2010/main" val="378067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3C0362-10C7-420E-B92E-736A9BBA0975}"/>
              </a:ext>
            </a:extLst>
          </p:cNvPr>
          <p:cNvSpPr/>
          <p:nvPr/>
        </p:nvSpPr>
        <p:spPr>
          <a:xfrm>
            <a:off x="6677373" y="598794"/>
            <a:ext cx="4308873" cy="54721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LU" sz="3200" dirty="0">
                <a:solidFill>
                  <a:schemeClr val="accent1">
                    <a:lumMod val="50000"/>
                  </a:schemeClr>
                </a:solidFill>
              </a:rPr>
              <a:t>Et qu’en est-il du Luxembourg ?</a:t>
            </a:r>
          </a:p>
          <a:p>
            <a:pPr algn="ctr"/>
            <a:endParaRPr lang="fr-LU" sz="2400" dirty="0">
              <a:solidFill>
                <a:schemeClr val="accent1">
                  <a:lumMod val="50000"/>
                </a:schemeClr>
              </a:solidFill>
            </a:endParaRPr>
          </a:p>
          <a:p>
            <a:pPr algn="ctr"/>
            <a:r>
              <a:rPr lang="fr-LU" sz="2800" dirty="0">
                <a:solidFill>
                  <a:schemeClr val="accent1">
                    <a:lumMod val="50000"/>
                  </a:schemeClr>
                </a:solidFill>
              </a:rPr>
              <a:t>Des sources alternatives (officieuses) montrent (2018) que le coût de la vie à Luxembourg est supérieur d’approx. 15% à 16% à celui de Bruxelles.</a:t>
            </a:r>
          </a:p>
        </p:txBody>
      </p:sp>
      <p:pic>
        <p:nvPicPr>
          <p:cNvPr id="4" name="Graphic 3" descr="Upward trend">
            <a:extLst>
              <a:ext uri="{FF2B5EF4-FFF2-40B4-BE49-F238E27FC236}">
                <a16:creationId xmlns:a16="http://schemas.microsoft.com/office/drawing/2014/main" id="{A5DE0AF3-7FA3-428F-89A1-8F2379D61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74609" y="504665"/>
            <a:ext cx="914400" cy="914400"/>
          </a:xfrm>
          <a:prstGeom prst="rect">
            <a:avLst/>
          </a:prstGeom>
        </p:spPr>
      </p:pic>
      <p:pic>
        <p:nvPicPr>
          <p:cNvPr id="6" name="Picture 5">
            <a:extLst>
              <a:ext uri="{FF2B5EF4-FFF2-40B4-BE49-F238E27FC236}">
                <a16:creationId xmlns:a16="http://schemas.microsoft.com/office/drawing/2014/main" id="{F84981D7-0CBB-44D7-B657-AE8FA8ACC955}"/>
              </a:ext>
            </a:extLst>
          </p:cNvPr>
          <p:cNvPicPr>
            <a:picLocks noChangeAspect="1"/>
          </p:cNvPicPr>
          <p:nvPr/>
        </p:nvPicPr>
        <p:blipFill>
          <a:blip r:embed="rId4"/>
          <a:stretch>
            <a:fillRect/>
          </a:stretch>
        </p:blipFill>
        <p:spPr>
          <a:xfrm>
            <a:off x="0" y="0"/>
            <a:ext cx="4953827" cy="6858000"/>
          </a:xfrm>
          <a:prstGeom prst="rect">
            <a:avLst/>
          </a:prstGeom>
        </p:spPr>
      </p:pic>
    </p:spTree>
    <p:extLst>
      <p:ext uri="{BB962C8B-B14F-4D97-AF65-F5344CB8AC3E}">
        <p14:creationId xmlns:p14="http://schemas.microsoft.com/office/powerpoint/2010/main" val="30842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6943</TotalTime>
  <Words>788</Words>
  <Application>Microsoft Office PowerPoint</Application>
  <PresentationFormat>Widescreen</PresentationFormat>
  <Paragraphs>51</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Vassilis</dc:creator>
  <cp:lastModifiedBy>Vassilis</cp:lastModifiedBy>
  <cp:revision>80</cp:revision>
  <cp:lastPrinted>2018-12-19T11:49:21Z</cp:lastPrinted>
  <dcterms:created xsi:type="dcterms:W3CDTF">2018-11-27T21:11:43Z</dcterms:created>
  <dcterms:modified xsi:type="dcterms:W3CDTF">2019-01-02T19:25:25Z</dcterms:modified>
</cp:coreProperties>
</file>