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59" r:id="rId3"/>
    <p:sldId id="264" r:id="rId4"/>
    <p:sldId id="260" r:id="rId5"/>
    <p:sldId id="261" r:id="rId6"/>
    <p:sldId id="262" r:id="rId7"/>
    <p:sldId id="263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</p:sldIdLst>
  <p:sldSz cx="12192000" cy="6858000"/>
  <p:notesSz cx="6811963" cy="99425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  <a:srgbClr val="05AADD"/>
    <a:srgbClr val="0490BC"/>
    <a:srgbClr val="99CCFF"/>
    <a:srgbClr val="FFE2C5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7" autoAdjust="0"/>
    <p:restoredTop sz="94660"/>
  </p:normalViewPr>
  <p:slideViewPr>
    <p:cSldViewPr snapToGrid="0" showGuides="1">
      <p:cViewPr varScale="1">
        <p:scale>
          <a:sx n="60" d="100"/>
          <a:sy n="60" d="100"/>
        </p:scale>
        <p:origin x="816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851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8536" y="0"/>
            <a:ext cx="2951851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08DAC0-4471-4950-8D01-FBBF20E069E2}" type="datetimeFigureOut">
              <a:rPr lang="fr-FR" smtClean="0"/>
              <a:t>01/09/2026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197" y="4784835"/>
            <a:ext cx="544957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1851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8536" y="9443662"/>
            <a:ext cx="2951851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56B583-6D4F-4D82-9702-E660BFB6C3A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0349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CA7B8-08AE-4785-90D8-CC2CCA0D02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2C069A-A64A-4485-84E8-800A9CCF0F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77A0BD-0D04-4FC9-817F-3C99F3058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20/06/2022</a:t>
            </a:r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D9FDB0-7E95-4ABF-893F-8573F8813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http://epsu-cj.lu/en/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215C67-19A7-4499-8C20-8BC48DE47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B5376-9ADA-4018-9FFB-321FAA4AA13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3734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2DDAD-32CF-4B4E-9322-94ED5FA96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A05FF-E881-4D05-8474-BBE3B33F00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1F95C5-027F-47F4-9E2B-98B060A9D6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20/06/2022</a:t>
            </a:r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28DF48-8EC5-4ED6-91F6-D4C3067B1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http://epsu-cj.lu/en/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1F247C-1562-4E72-BECA-46A5B728E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B5376-9ADA-4018-9FFB-321FAA4AA13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3845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5120702-D2D0-4F75-9D38-25DCDE02D1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06A52C-A054-4174-9024-88886F2890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D9A791-535C-4410-915B-885F08B486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20/06/2022</a:t>
            </a:r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6F408B-53DC-476E-AE77-F4D12E858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http://epsu-cj.lu/en/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1393BB-3002-45A9-B151-07ED6323C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B5376-9ADA-4018-9FFB-321FAA4AA13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4865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D55F65-8030-4E87-9B15-CA474B4414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2FE822-1993-4572-9399-85769FEC1E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B8DA67-B478-4CF8-8DCB-9823392B0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20/06/2022</a:t>
            </a:r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C94682-E778-4052-B71D-8D9D7BE6D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http://epsu-cj.lu/en/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95415B-A739-450A-B908-C4B21FE58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B5376-9ADA-4018-9FFB-321FAA4AA13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5386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136681-E455-4804-88F4-C3F67F77A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2D406E-EC77-4900-B536-BA7C78FC0C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D2AB50-0E01-478F-92B8-67EA23D98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20/06/2022</a:t>
            </a:r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E691E5-445F-45C6-9F17-1B369080F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http://epsu-cj.lu/en/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FA3671-52B2-460F-902E-D777C2D79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B5376-9ADA-4018-9FFB-321FAA4AA13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5068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E80FA-7F66-41FE-9EDD-A36BAEA9B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5C5814-63D6-4301-9E87-747F53F124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BED450-623C-4D18-8A8C-57317F1A92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F07191-0740-42A4-B728-15A3CD1F8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20/06/2022</a:t>
            </a:r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FC3A43-94DB-4448-B4BF-D69540BD7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http://epsu-cj.lu/en/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06BEC7-2B9A-4A3C-A681-792D5C26A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B5376-9ADA-4018-9FFB-321FAA4AA13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0804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9DC5E-B66B-49D1-80D7-2ED6C2A80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7CEB4A-BDCA-47AF-83BE-98CA03D8B8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1AC7BA-7014-4D1A-AC1A-42E84071DE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C5C5DB-C045-4B36-B59B-09152EE83D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A5C85E-84F4-451F-84E8-A2A3D015FB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50428CE-EBF0-41A0-8D24-8255881C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20/06/2022</a:t>
            </a:r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D05C452-2F84-43D4-AE81-AE3C09191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http://epsu-cj.lu/en/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E1BCCD6-26DC-422F-B388-3EB21424F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B5376-9ADA-4018-9FFB-321FAA4AA13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0341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A43031-3DF4-48A9-B0DA-5CDEB459F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3AD4AB-F832-402C-9A54-3C24A46972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20/06/2022</a:t>
            </a:r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7031BB-1A50-4C14-9EDA-10AA2E4A5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http://epsu-cj.lu/en/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F9B347-C278-40D6-8463-695E61E18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B5376-9ADA-4018-9FFB-321FAA4AA13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778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44588C-1CE5-42FE-8FE1-7363CEBE1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20/06/2022</a:t>
            </a:r>
            <a:endParaRPr 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700D21-F47F-4BEC-8B89-EE23AEB63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http://epsu-cj.lu/en/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F4E5EA-A678-4675-9E15-BCDC7C929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B5376-9ADA-4018-9FFB-321FAA4AA13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3963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98AB9F-EEBF-442F-8182-2C178D019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34AA48-AF94-4441-BFEB-E1F123E6AC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581D62-AD9E-4FA8-B1AD-BB730328E7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155FAB-D8F7-4218-873D-38B927B1F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20/06/2022</a:t>
            </a:r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B86FEF-44BF-4E3F-BC5D-FDEE48BFA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http://epsu-cj.lu/en/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7406DA-A0B6-4CF7-9D4B-5B43C2C74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B5376-9ADA-4018-9FFB-321FAA4AA13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8279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BCEDA-ABDD-4222-B36F-97CE655DE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76F042F-5152-4AA3-9DC4-13836C71FF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0596A2-FD48-402A-A55C-99558D62BF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242FF2-7FEC-4326-B7D1-065DF174F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20/06/2022</a:t>
            </a:r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29FB64-C849-4778-ABCE-8A4AC0B59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http://epsu-cj.lu/en/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FD9CCB-D31C-4592-AE36-72489FA05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B5376-9ADA-4018-9FFB-321FAA4AA13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0354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0D32E7-A7F4-454C-AB79-D5CCDD5BA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482C9A-C089-4B20-9D12-302AE28AC0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BFB6F4-E192-4F5E-BB7D-FF4B56BB4E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20/06/2022</a:t>
            </a:r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3AA883-895C-4373-BFE7-1DF3FEAE00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http://epsu-cj.lu/en/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881D66-C1BE-4FFE-B4C4-AB73A5BED1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B5376-9ADA-4018-9FFB-321FAA4AA13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0308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hyperlink" Target="https://epsu-cj.lu/en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://epsu-cj.lu/en/reasons-for-joining/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hyperlink" Target="https://epsu-cj.lu/en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63C0362-10C7-420E-B92E-736A9BBA0975}"/>
              </a:ext>
            </a:extLst>
          </p:cNvPr>
          <p:cNvSpPr/>
          <p:nvPr/>
        </p:nvSpPr>
        <p:spPr>
          <a:xfrm>
            <a:off x="2801061" y="3429000"/>
            <a:ext cx="6598433" cy="2785573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5400" dirty="0">
                <a:solidFill>
                  <a:schemeClr val="accent1">
                    <a:lumMod val="50000"/>
                  </a:schemeClr>
                </a:solidFill>
              </a:rPr>
              <a:t>Correction coefficient</a:t>
            </a:r>
          </a:p>
          <a:p>
            <a:pPr algn="ctr"/>
            <a:r>
              <a:rPr lang="fr-FR" sz="5400" dirty="0">
                <a:solidFill>
                  <a:schemeClr val="accent1">
                    <a:lumMod val="50000"/>
                  </a:schemeClr>
                </a:solidFill>
              </a:rPr>
              <a:t>made simple</a:t>
            </a:r>
          </a:p>
          <a:p>
            <a:pPr algn="ctr">
              <a:spcBef>
                <a:spcPts val="1200"/>
              </a:spcBef>
            </a:pPr>
            <a:r>
              <a:rPr lang="fr-FR" sz="2400" dirty="0">
                <a:solidFill>
                  <a:schemeClr val="accent1">
                    <a:lumMod val="50000"/>
                  </a:schemeClr>
                </a:solidFill>
              </a:rPr>
              <a:t>for staff in active </a:t>
            </a:r>
            <a:r>
              <a:rPr lang="fr-FR" sz="2400" dirty="0" err="1">
                <a:solidFill>
                  <a:schemeClr val="accent1">
                    <a:lumMod val="50000"/>
                  </a:schemeClr>
                </a:solidFill>
              </a:rPr>
              <a:t>status</a:t>
            </a:r>
            <a:endParaRPr lang="fr-FR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Graphic 6" descr="Magnifying glass">
            <a:extLst>
              <a:ext uri="{FF2B5EF4-FFF2-40B4-BE49-F238E27FC236}">
                <a16:creationId xmlns:a16="http://schemas.microsoft.com/office/drawing/2014/main" id="{8CA1A3E4-F193-4306-9894-191793BBADA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153400" y="4802960"/>
            <a:ext cx="914400" cy="914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9277506-3EDE-4060-9038-6E27D58DA4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66571" y="702569"/>
            <a:ext cx="414564" cy="365792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10A264E-FD82-4910-A19F-42DB336260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36600" y="6356350"/>
            <a:ext cx="2743200" cy="244475"/>
          </a:xfrm>
        </p:spPr>
        <p:txBody>
          <a:bodyPr/>
          <a:lstStyle/>
          <a:p>
            <a:r>
              <a:rPr lang="fr-FR" dirty="0"/>
              <a:t>01/09/2026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A45364-6712-4EEF-B755-839650BF6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https://epsu-cj.lu/en/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0C3F9E9-0658-43C1-B5B7-80BD726CABF9}"/>
              </a:ext>
            </a:extLst>
          </p:cNvPr>
          <p:cNvSpPr/>
          <p:nvPr/>
        </p:nvSpPr>
        <p:spPr>
          <a:xfrm>
            <a:off x="132926" y="2417265"/>
            <a:ext cx="5336269" cy="45325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200"/>
              </a:spcBef>
            </a:pP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Understanding before taking action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EDD438-76C4-410E-9B78-21DBD31A6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B5376-9ADA-4018-9FFB-321FAA4AA13C}" type="slidenum">
              <a:rPr lang="fr-FR" smtClean="0">
                <a:solidFill>
                  <a:schemeClr val="tx1"/>
                </a:solidFill>
              </a:rPr>
              <a:t>1</a:t>
            </a:fld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10" name="Picture 9">
            <a:hlinkClick r:id="rId4"/>
            <a:extLst>
              <a:ext uri="{FF2B5EF4-FFF2-40B4-BE49-F238E27FC236}">
                <a16:creationId xmlns:a16="http://schemas.microsoft.com/office/drawing/2014/main" id="{EA056D6B-C6F9-8914-0BE1-8B4AA836C0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849" y="227040"/>
            <a:ext cx="2017951" cy="131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0161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63C0362-10C7-420E-B92E-736A9BBA0975}"/>
              </a:ext>
            </a:extLst>
          </p:cNvPr>
          <p:cNvSpPr/>
          <p:nvPr/>
        </p:nvSpPr>
        <p:spPr>
          <a:xfrm>
            <a:off x="6598611" y="136525"/>
            <a:ext cx="4628914" cy="3413808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Why then there is no correction coefficient for Luxembourg ?</a:t>
            </a:r>
          </a:p>
          <a:p>
            <a:pPr algn="ctr">
              <a:spcAft>
                <a:spcPts val="1200"/>
              </a:spcAft>
            </a:pP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Well, the answer is formal: This is not allowed by the Staff Regulations: 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84981D7-0CBB-44D7-B657-AE8FA8ACC9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4628914" cy="640819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6CB994C-5217-4FFE-A0BA-F6AEF69B175F}"/>
              </a:ext>
            </a:extLst>
          </p:cNvPr>
          <p:cNvSpPr txBox="1"/>
          <p:nvPr/>
        </p:nvSpPr>
        <p:spPr>
          <a:xfrm>
            <a:off x="6096000" y="3675689"/>
            <a:ext cx="3913094" cy="1000274"/>
          </a:xfrm>
          <a:prstGeom prst="rect">
            <a:avLst/>
          </a:prstGeom>
          <a:gradFill flip="none" rotWithShape="1">
            <a:gsLst>
              <a:gs pos="0">
                <a:srgbClr val="FFFFCC"/>
              </a:gs>
              <a:gs pos="98000">
                <a:srgbClr val="FFE2C5"/>
              </a:gs>
            </a:gsLst>
            <a:path path="shape">
              <a:fillToRect l="50000" t="50000" r="50000" b="50000"/>
            </a:path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Article 64</a:t>
            </a:r>
          </a:p>
          <a:p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correction coefficient 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applicable in 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Belgium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Luxembourg,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…]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5C19A2-554F-4478-AF1D-E99DE6D585A5}"/>
              </a:ext>
            </a:extLst>
          </p:cNvPr>
          <p:cNvSpPr txBox="1"/>
          <p:nvPr/>
        </p:nvSpPr>
        <p:spPr>
          <a:xfrm>
            <a:off x="7352475" y="4830263"/>
            <a:ext cx="4319571" cy="1371786"/>
          </a:xfrm>
          <a:prstGeom prst="rect">
            <a:avLst/>
          </a:prstGeom>
          <a:gradFill flip="none" rotWithShape="1">
            <a:gsLst>
              <a:gs pos="0">
                <a:srgbClr val="FFFFCC"/>
              </a:gs>
              <a:gs pos="98000">
                <a:srgbClr val="FFE2C5"/>
              </a:gs>
            </a:gsLst>
            <a:path path="shape">
              <a:fillToRect l="50000" t="50000" r="50000" b="50000"/>
            </a:path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ANNEX XI</a:t>
            </a:r>
          </a:p>
          <a:p>
            <a:pPr>
              <a:spcAft>
                <a:spcPts val="600"/>
              </a:spcAft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Article 3 (5)</a:t>
            </a:r>
          </a:p>
          <a:p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correction coefficient 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shall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applicable in 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Belgium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Luxembourg. […]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D112F0-3A89-4FA1-B40E-CD3598652B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5100" y="6483349"/>
            <a:ext cx="2743200" cy="365125"/>
          </a:xfrm>
        </p:spPr>
        <p:txBody>
          <a:bodyPr/>
          <a:lstStyle/>
          <a:p>
            <a:r>
              <a:rPr lang="fr-FR" dirty="0"/>
              <a:t>01/09/2026</a:t>
            </a:r>
          </a:p>
          <a:p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ED6ADC-BCE2-4F08-9364-53B0CAF79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https://epsu-cj.lu/en/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DFB9B25-C062-4798-8548-B5E5CA2EE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B5376-9ADA-4018-9FFB-321FAA4AA13C}" type="slidenum">
              <a:rPr lang="fr-FR" smtClean="0">
                <a:solidFill>
                  <a:schemeClr val="tx1"/>
                </a:solidFill>
              </a:rPr>
              <a:t>10</a:t>
            </a:fld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3009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63C0362-10C7-420E-B92E-736A9BBA0975}"/>
              </a:ext>
            </a:extLst>
          </p:cNvPr>
          <p:cNvSpPr/>
          <p:nvPr/>
        </p:nvSpPr>
        <p:spPr>
          <a:xfrm>
            <a:off x="6300176" y="602322"/>
            <a:ext cx="4620847" cy="4140823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Therefore, Eurostat has no legal basis to conduct a Family Budget Survey for Luxembourg.</a:t>
            </a:r>
          </a:p>
          <a:p>
            <a:pPr algn="ctr">
              <a:spcAft>
                <a:spcPts val="1200"/>
              </a:spcAft>
            </a:pP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Considering </a:t>
            </a:r>
            <a:r>
              <a:rPr lang="en-GB" sz="2800" b="1" dirty="0">
                <a:solidFill>
                  <a:srgbClr val="FF0000"/>
                </a:solidFill>
              </a:rPr>
              <a:t>LU</a:t>
            </a: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 as </a:t>
            </a:r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by definition equal to </a:t>
            </a:r>
            <a:r>
              <a:rPr lang="en-GB" sz="2800" b="1" dirty="0">
                <a:solidFill>
                  <a:srgbClr val="FF0000"/>
                </a:solidFill>
              </a:rPr>
              <a:t>BE</a:t>
            </a: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 is plainly the expression of the </a:t>
            </a:r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political will </a:t>
            </a: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of the EU-legislator. 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84981D7-0CBB-44D7-B657-AE8FA8ACC9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91464" cy="635635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FD07B95-3C7F-44B7-98E3-95CEA2A88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01/09/2026</a:t>
            </a:r>
          </a:p>
          <a:p>
            <a:endParaRPr lang="fr-FR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AB12E8D-CD7D-4B00-9493-B486BEF36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https://epsu-cj.lu/en/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D6BA4E-B2EE-4EC6-9945-4C7CF29DA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B5376-9ADA-4018-9FFB-321FAA4AA13C}" type="slidenum">
              <a:rPr lang="fr-FR" smtClean="0">
                <a:solidFill>
                  <a:schemeClr val="tx1"/>
                </a:solidFill>
              </a:rPr>
              <a:t>11</a:t>
            </a:fld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9502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63C0362-10C7-420E-B92E-736A9BBA0975}"/>
              </a:ext>
            </a:extLst>
          </p:cNvPr>
          <p:cNvSpPr/>
          <p:nvPr/>
        </p:nvSpPr>
        <p:spPr>
          <a:xfrm>
            <a:off x="6724886" y="650942"/>
            <a:ext cx="4628914" cy="3413808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Can the ‘place of employment’ Luxembourg-City be extracted from the country of Luxembourg and be given a cc 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84981D7-0CBB-44D7-B657-AE8FA8ACC9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91463" cy="635635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B2D4FD-0A73-4E59-9A1B-73A08406E5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7700" y="6356350"/>
            <a:ext cx="2743200" cy="365125"/>
          </a:xfrm>
        </p:spPr>
        <p:txBody>
          <a:bodyPr/>
          <a:lstStyle/>
          <a:p>
            <a:r>
              <a:rPr lang="fr-FR" dirty="0"/>
              <a:t>01/09/2026</a:t>
            </a:r>
          </a:p>
          <a:p>
            <a:endParaRPr lang="fr-FR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AF8B33-D81C-4C44-B3B5-A4F1351C4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https://epsu-cj.lu/en/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1C48A0-8B2A-4535-BA01-52542DC6B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B5376-9ADA-4018-9FFB-321FAA4AA13C}" type="slidenum">
              <a:rPr lang="fr-FR" smtClean="0">
                <a:solidFill>
                  <a:schemeClr val="tx1"/>
                </a:solidFill>
              </a:rPr>
              <a:t>12</a:t>
            </a:fld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5685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63C0362-10C7-420E-B92E-736A9BBA0975}"/>
              </a:ext>
            </a:extLst>
          </p:cNvPr>
          <p:cNvSpPr/>
          <p:nvPr/>
        </p:nvSpPr>
        <p:spPr>
          <a:xfrm>
            <a:off x="6524076" y="307990"/>
            <a:ext cx="5040395" cy="760231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The answer is: No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84981D7-0CBB-44D7-B657-AE8FA8ACC9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91464" cy="635635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5C7EBF9-3B58-42D8-9041-124679B51236}"/>
              </a:ext>
            </a:extLst>
          </p:cNvPr>
          <p:cNvSpPr/>
          <p:nvPr/>
        </p:nvSpPr>
        <p:spPr>
          <a:xfrm>
            <a:off x="6524076" y="1267884"/>
            <a:ext cx="5040394" cy="1961453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Firstly, because the above-mentioned 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(slide 10) 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articles are clear: The cc-ban applies to the whole territory of the Grand-Duchy of Luxembourg. 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BA4ED82-C0C9-43A9-97A9-561C1F42C71B}"/>
              </a:ext>
            </a:extLst>
          </p:cNvPr>
          <p:cNvSpPr/>
          <p:nvPr/>
        </p:nvSpPr>
        <p:spPr>
          <a:xfrm>
            <a:off x="6524076" y="3429000"/>
            <a:ext cx="5040394" cy="2624865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Secondly, because, even in ‘normal’ cases, a weighting which applies to the staff serving within a country is calculated on its capital city. And the capital city cannot be detached from the rest of the country to be given a different one. 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0FA09F6-E1C6-4856-99A1-C1109F473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01/09/2026</a:t>
            </a:r>
          </a:p>
          <a:p>
            <a:endParaRPr lang="fr-FR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E2C5ABB-36F5-4FCF-9E2D-2306B4CC1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https://epsu-cj.lu/en/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5001577-97C0-4D91-9790-34E43E182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B5376-9ADA-4018-9FFB-321FAA4AA13C}" type="slidenum">
              <a:rPr lang="fr-FR" smtClean="0">
                <a:solidFill>
                  <a:schemeClr val="tx1"/>
                </a:solidFill>
              </a:rPr>
              <a:t>13</a:t>
            </a:fld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7180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63C0362-10C7-420E-B92E-736A9BBA0975}"/>
              </a:ext>
            </a:extLst>
          </p:cNvPr>
          <p:cNvSpPr/>
          <p:nvPr/>
        </p:nvSpPr>
        <p:spPr>
          <a:xfrm>
            <a:off x="6419851" y="161925"/>
            <a:ext cx="4714314" cy="2594113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Therefore, the only way to create a correction coefficient for Luxembourg is to amend the Staff Regulations.</a:t>
            </a:r>
          </a:p>
          <a:p>
            <a:pPr algn="ctr">
              <a:spcAft>
                <a:spcPts val="1200"/>
              </a:spcAft>
            </a:pP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Which requires no less than an 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</a:t>
            </a:r>
            <a:r>
              <a:rPr lang="en-GB" sz="2400" b="1" dirty="0">
                <a:solidFill>
                  <a:schemeClr val="accent1">
                    <a:lumMod val="50000"/>
                  </a:schemeClr>
                </a:solidFill>
              </a:rPr>
              <a:t>Ordinary legislative procedure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5C7EBF9-3B58-42D8-9041-124679B51236}"/>
              </a:ext>
            </a:extLst>
          </p:cNvPr>
          <p:cNvSpPr/>
          <p:nvPr/>
        </p:nvSpPr>
        <p:spPr>
          <a:xfrm>
            <a:off x="6812997" y="5476064"/>
            <a:ext cx="4321168" cy="866182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Aft>
                <a:spcPts val="1200"/>
              </a:spcAft>
            </a:pPr>
            <a:r>
              <a:rPr lang="en-GB" sz="2400" dirty="0">
                <a:solidFill>
                  <a:srgbClr val="4472C4">
                    <a:lumMod val="50000"/>
                  </a:srgbClr>
                </a:solidFill>
              </a:rPr>
              <a:t>There is no way around it … 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5E7A83B-BB21-44B7-8B48-C264D16CB71B}"/>
              </a:ext>
            </a:extLst>
          </p:cNvPr>
          <p:cNvSpPr/>
          <p:nvPr/>
        </p:nvSpPr>
        <p:spPr>
          <a:xfrm>
            <a:off x="6317175" y="4048998"/>
            <a:ext cx="1841999" cy="862636"/>
          </a:xfrm>
          <a:prstGeom prst="roundRect">
            <a:avLst/>
          </a:prstGeom>
          <a:gradFill>
            <a:gsLst>
              <a:gs pos="0">
                <a:schemeClr val="accent6">
                  <a:lumMod val="20000"/>
                  <a:lumOff val="8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chemeClr val="tx1"/>
                </a:solidFill>
              </a:rPr>
              <a:t>European </a:t>
            </a:r>
            <a:r>
              <a:rPr lang="fr-FR" sz="2000" dirty="0" err="1">
                <a:solidFill>
                  <a:schemeClr val="tx1"/>
                </a:solidFill>
              </a:rPr>
              <a:t>Parliament</a:t>
            </a:r>
            <a:endParaRPr lang="fr-FR" sz="2000" dirty="0">
              <a:solidFill>
                <a:schemeClr val="tx1"/>
              </a:solidFill>
            </a:endParaRPr>
          </a:p>
        </p:txBody>
      </p: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FF9C7C69-8555-48B7-BC30-95632E9A17D2}"/>
              </a:ext>
            </a:extLst>
          </p:cNvPr>
          <p:cNvCxnSpPr/>
          <p:nvPr/>
        </p:nvCxnSpPr>
        <p:spPr>
          <a:xfrm>
            <a:off x="8608122" y="3553585"/>
            <a:ext cx="914400" cy="91440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0DD12C7-33DE-4C55-85F8-1F33967688ED}"/>
              </a:ext>
            </a:extLst>
          </p:cNvPr>
          <p:cNvSpPr/>
          <p:nvPr/>
        </p:nvSpPr>
        <p:spPr>
          <a:xfrm>
            <a:off x="9522522" y="4048998"/>
            <a:ext cx="1841998" cy="866182"/>
          </a:xfrm>
          <a:prstGeom prst="roundRect">
            <a:avLst/>
          </a:prstGeo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35000">
                <a:schemeClr val="accent4">
                  <a:lumMod val="0"/>
                  <a:lumOff val="100000"/>
                </a:schemeClr>
              </a:gs>
              <a:gs pos="100000">
                <a:schemeClr val="accent4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chemeClr val="tx1"/>
                </a:solidFill>
              </a:rPr>
              <a:t>Council</a:t>
            </a:r>
          </a:p>
        </p:txBody>
      </p: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352F56EC-9713-47F8-ADC8-0042675CCA49}"/>
              </a:ext>
            </a:extLst>
          </p:cNvPr>
          <p:cNvCxnSpPr>
            <a:cxnSpLocks/>
          </p:cNvCxnSpPr>
          <p:nvPr/>
        </p:nvCxnSpPr>
        <p:spPr>
          <a:xfrm rot="10800000" flipV="1">
            <a:off x="8210275" y="3652971"/>
            <a:ext cx="869897" cy="75837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0A25579-D9C1-4636-8338-887E562E3E82}"/>
              </a:ext>
            </a:extLst>
          </p:cNvPr>
          <p:cNvSpPr/>
          <p:nvPr/>
        </p:nvSpPr>
        <p:spPr>
          <a:xfrm>
            <a:off x="7611718" y="2969561"/>
            <a:ext cx="2338753" cy="779752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err="1">
                <a:solidFill>
                  <a:schemeClr val="tx1"/>
                </a:solidFill>
              </a:rPr>
              <a:t>Proposal</a:t>
            </a:r>
            <a:r>
              <a:rPr lang="fr-FR" sz="2000" dirty="0">
                <a:solidFill>
                  <a:schemeClr val="tx1"/>
                </a:solidFill>
              </a:rPr>
              <a:t> </a:t>
            </a:r>
            <a:r>
              <a:rPr lang="fr-FR" sz="2000" dirty="0" err="1">
                <a:solidFill>
                  <a:schemeClr val="tx1"/>
                </a:solidFill>
              </a:rPr>
              <a:t>from</a:t>
            </a:r>
            <a:r>
              <a:rPr lang="fr-FR" sz="2000" dirty="0">
                <a:solidFill>
                  <a:schemeClr val="tx1"/>
                </a:solidFill>
              </a:rPr>
              <a:t> Commission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507209-74FA-4775-B719-937202BC3BC9}"/>
              </a:ext>
            </a:extLst>
          </p:cNvPr>
          <p:cNvSpPr txBox="1"/>
          <p:nvPr/>
        </p:nvSpPr>
        <p:spPr>
          <a:xfrm>
            <a:off x="8195856" y="4681508"/>
            <a:ext cx="13633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/>
              <a:t>→</a:t>
            </a:r>
            <a:r>
              <a:rPr lang="fr-FR" sz="1400" dirty="0" err="1"/>
              <a:t>co-decision</a:t>
            </a:r>
            <a:r>
              <a:rPr lang="fr-FR" sz="1400" dirty="0"/>
              <a:t>←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EEA19BF-8916-4E90-B5E4-D5CE251668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06" y="0"/>
            <a:ext cx="5143500" cy="6858000"/>
          </a:xfrm>
          <a:prstGeom prst="rect">
            <a:avLst/>
          </a:prstGeom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43964316-1EEF-4065-8CD1-6793BE3E26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6800" y="6492875"/>
            <a:ext cx="2743200" cy="365125"/>
          </a:xfrm>
        </p:spPr>
        <p:txBody>
          <a:bodyPr/>
          <a:lstStyle/>
          <a:p>
            <a:r>
              <a:rPr lang="fr-FR" dirty="0"/>
              <a:t>01/09/2026</a:t>
            </a:r>
          </a:p>
          <a:p>
            <a:endParaRPr lang="fr-FR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145A2231-AFA8-4037-A983-645EE6FCD3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https://epsu-cj.lu/en/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866D094-B90C-41E5-A164-8E0F353A6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B5376-9ADA-4018-9FFB-321FAA4AA13C}" type="slidenum">
              <a:rPr lang="fr-FR" smtClean="0">
                <a:solidFill>
                  <a:schemeClr val="tx1"/>
                </a:solidFill>
              </a:rPr>
              <a:t>14</a:t>
            </a:fld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2396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63C0362-10C7-420E-B92E-736A9BBA0975}"/>
              </a:ext>
            </a:extLst>
          </p:cNvPr>
          <p:cNvSpPr/>
          <p:nvPr/>
        </p:nvSpPr>
        <p:spPr>
          <a:xfrm>
            <a:off x="1345128" y="369278"/>
            <a:ext cx="4176442" cy="3059722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Experience has shown that a Staff Regulations reform is full of risks.</a:t>
            </a:r>
          </a:p>
          <a:p>
            <a:pPr algn="ctr">
              <a:spcAft>
                <a:spcPts val="1200"/>
              </a:spcAft>
            </a:pP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The price to pay will be high.</a:t>
            </a:r>
          </a:p>
          <a:p>
            <a:pPr algn="ctr">
              <a:spcAft>
                <a:spcPts val="1200"/>
              </a:spcAft>
            </a:pP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We, and the most vulnerable among us in particular, have more to lose than to gain.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5C7EBF9-3B58-42D8-9041-124679B51236}"/>
              </a:ext>
            </a:extLst>
          </p:cNvPr>
          <p:cNvSpPr/>
          <p:nvPr/>
        </p:nvSpPr>
        <p:spPr>
          <a:xfrm>
            <a:off x="6711973" y="369278"/>
            <a:ext cx="4429806" cy="3059721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Aft>
                <a:spcPts val="1200"/>
              </a:spcAft>
            </a:pPr>
            <a:r>
              <a:rPr lang="en-GB" sz="2400" dirty="0">
                <a:solidFill>
                  <a:srgbClr val="4472C4">
                    <a:lumMod val="50000"/>
                  </a:srgbClr>
                </a:solidFill>
              </a:rPr>
              <a:t>To counter attacks to come against our conditions of employment, do the right thing now: As a first step, strengthen the negotiating ability of those Unions which tell you the full truth.</a:t>
            </a:r>
          </a:p>
        </p:txBody>
      </p:sp>
      <p:pic>
        <p:nvPicPr>
          <p:cNvPr id="12" name="Picture 11" descr="Join your Union">
            <a:hlinkClick r:id="rId2"/>
            <a:extLst>
              <a:ext uri="{FF2B5EF4-FFF2-40B4-BE49-F238E27FC236}">
                <a16:creationId xmlns:a16="http://schemas.microsoft.com/office/drawing/2014/main" id="{9CC53E0D-9418-4A51-BB26-6CA67460A61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33260" y="5283587"/>
            <a:ext cx="1981200" cy="828675"/>
          </a:xfrm>
          <a:prstGeom prst="rect">
            <a:avLst/>
          </a:prstGeom>
          <a:noFill/>
          <a:ln>
            <a:noFill/>
            <a:prstDash/>
          </a:ln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C3CBCD-A567-4EBB-8118-016699566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01/09/2026</a:t>
            </a:r>
          </a:p>
          <a:p>
            <a:endParaRPr lang="fr-FR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3D32BF-B521-4468-BFA2-50B695C3C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https://epsu-cj.lu/en/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DD5581-CEF6-41B9-BF0D-604012189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B5376-9ADA-4018-9FFB-321FAA4AA13C}" type="slidenum">
              <a:rPr lang="fr-FR" smtClean="0">
                <a:solidFill>
                  <a:schemeClr val="tx1"/>
                </a:solidFill>
              </a:rPr>
              <a:t>15</a:t>
            </a:fld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hlinkClick r:id="rId4"/>
            <a:extLst>
              <a:ext uri="{FF2B5EF4-FFF2-40B4-BE49-F238E27FC236}">
                <a16:creationId xmlns:a16="http://schemas.microsoft.com/office/drawing/2014/main" id="{BE72CA72-B5A7-C533-1C0D-D1D2A45592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23828" y="5039500"/>
            <a:ext cx="2017951" cy="131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333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F8068EE-F199-40F3-99F8-02CFAC39E7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12726"/>
            <a:ext cx="12192000" cy="8516899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63C0362-10C7-420E-B92E-736A9BBA0975}"/>
              </a:ext>
            </a:extLst>
          </p:cNvPr>
          <p:cNvSpPr/>
          <p:nvPr/>
        </p:nvSpPr>
        <p:spPr>
          <a:xfrm>
            <a:off x="2903620" y="606287"/>
            <a:ext cx="6816850" cy="5367131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EU-staff are posted in various places of employment all over Europe and throughout the world.</a:t>
            </a:r>
          </a:p>
          <a:p>
            <a:pPr algn="ctr"/>
            <a:endParaRPr lang="en-GB" sz="2800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In order to ensure that they enjoy </a:t>
            </a:r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equivalence of purchasing power</a:t>
            </a: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, their salary is </a:t>
            </a:r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weighted </a:t>
            </a: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at a rate above or below 100 %, depending on the cost of living in their place of employment.</a:t>
            </a:r>
          </a:p>
          <a:p>
            <a:pPr algn="ctr"/>
            <a:endParaRPr lang="en-GB" sz="2800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This rate is called a </a:t>
            </a:r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correction coefficient (cc)</a:t>
            </a: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fr-FR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1467CBE-786A-410C-A21C-EDA257C45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20/06/2022</a:t>
            </a:r>
            <a:endParaRPr 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DAE05C-1BF8-4B7F-8097-F5BEC033C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http://epsu-cj.lu/en/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923B60-A440-47BB-A368-AAE4F2EBD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B5376-9ADA-4018-9FFB-321FAA4AA13C}" type="slidenum">
              <a:rPr lang="fr-FR" smtClean="0">
                <a:solidFill>
                  <a:schemeClr val="tx1"/>
                </a:solidFill>
              </a:rPr>
              <a:t>2</a:t>
            </a:fld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681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5C8295B-DBEC-9783-BAC7-AE96FF26A2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329"/>
            <a:ext cx="7334124" cy="6358679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63C0362-10C7-420E-B92E-736A9BBA0975}"/>
              </a:ext>
            </a:extLst>
          </p:cNvPr>
          <p:cNvSpPr/>
          <p:nvPr/>
        </p:nvSpPr>
        <p:spPr>
          <a:xfrm>
            <a:off x="7072867" y="7537"/>
            <a:ext cx="5046617" cy="6338946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Yearly updates</a:t>
            </a: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, calculated by Eurostat and rubber-stamped by the Commission, are meant to ensure </a:t>
            </a:r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parallel evolution </a:t>
            </a: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of EU-salaries with those of national civil servants in central government of a </a:t>
            </a:r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sample</a:t>
            </a: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 of 10 Member States (see map, </a:t>
            </a:r>
            <a:r>
              <a:rPr lang="en-GB" sz="2000" b="1" dirty="0">
                <a:solidFill>
                  <a:srgbClr val="3333FF"/>
                </a:solidFill>
              </a:rPr>
              <a:t>blue markers</a:t>
            </a: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)</a:t>
            </a:r>
          </a:p>
          <a:p>
            <a:pPr algn="ctr"/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They are not an ‘indexation’ linked to inflation in </a:t>
            </a:r>
            <a:r>
              <a:rPr lang="en-GB" sz="2800" i="1" dirty="0">
                <a:solidFill>
                  <a:schemeClr val="accent1">
                    <a:lumMod val="50000"/>
                  </a:schemeClr>
                </a:solidFill>
              </a:rPr>
              <a:t>your</a:t>
            </a: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 place of employment.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72CDAE-FECB-4AC9-9677-5CA8B91A44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7700" y="6356350"/>
            <a:ext cx="2743200" cy="365125"/>
          </a:xfrm>
        </p:spPr>
        <p:txBody>
          <a:bodyPr/>
          <a:lstStyle/>
          <a:p>
            <a:r>
              <a:rPr lang="fr-FR" dirty="0"/>
              <a:t>01/09/2026</a:t>
            </a:r>
          </a:p>
          <a:p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9B8EE3-96FF-42B1-9180-9B19705C3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https://epsu-cj.lu/en/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9F5617-FC5D-48CB-8B6F-C99890B9F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B5376-9ADA-4018-9FFB-321FAA4AA13C}" type="slidenum">
              <a:rPr lang="fr-FR" smtClean="0">
                <a:solidFill>
                  <a:schemeClr val="tx1"/>
                </a:solidFill>
              </a:rPr>
              <a:t>3</a:t>
            </a:fld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9168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71FB043-581A-4FAF-8651-6361236980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11137" cy="635635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63C0362-10C7-420E-B92E-736A9BBA0975}"/>
              </a:ext>
            </a:extLst>
          </p:cNvPr>
          <p:cNvSpPr/>
          <p:nvPr/>
        </p:nvSpPr>
        <p:spPr>
          <a:xfrm>
            <a:off x="5189059" y="55768"/>
            <a:ext cx="6843081" cy="6244814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The reference city (base = 100) for fixing correction coefficients is </a:t>
            </a:r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Brussels</a:t>
            </a: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, the capital city of Belgium.</a:t>
            </a:r>
          </a:p>
          <a:p>
            <a:pPr algn="ctr"/>
            <a:endParaRPr lang="en-GB" sz="2800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Capital cities of Member States outside Belgium </a:t>
            </a:r>
            <a:r>
              <a:rPr lang="en-GB" sz="2800" dirty="0">
                <a:solidFill>
                  <a:srgbClr val="C00000"/>
                </a:solidFill>
              </a:rPr>
              <a:t>(and Luxembourg) </a:t>
            </a: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get a weighting, set above or below 100.</a:t>
            </a:r>
          </a:p>
          <a:p>
            <a:pPr algn="ctr"/>
            <a:endParaRPr lang="en-GB" sz="2800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Eurostat conducts </a:t>
            </a:r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Family Budget Surveys </a:t>
            </a: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FBS</a:t>
            </a: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) in Brussels to establish the pattern of consumption of an average EU-staff household. </a:t>
            </a:r>
            <a:endParaRPr lang="fr-FR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5631471-632B-41C7-AAE7-9557479F9C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7700" y="6384925"/>
            <a:ext cx="2743200" cy="365125"/>
          </a:xfrm>
        </p:spPr>
        <p:txBody>
          <a:bodyPr/>
          <a:lstStyle/>
          <a:p>
            <a:r>
              <a:rPr lang="fr-FR" dirty="0"/>
              <a:t>01/09/2026</a:t>
            </a:r>
          </a:p>
          <a:p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396708-1469-4E71-A3D5-839B4E4693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https://epsu-cj.lu/en/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E51D4C-0CBE-498C-A24B-17B3E3172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B5376-9ADA-4018-9FFB-321FAA4AA13C}" type="slidenum">
              <a:rPr lang="fr-FR" smtClean="0">
                <a:solidFill>
                  <a:schemeClr val="tx1"/>
                </a:solidFill>
              </a:rPr>
              <a:t>4</a:t>
            </a:fld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9890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63C0362-10C7-420E-B92E-736A9BBA0975}"/>
              </a:ext>
            </a:extLst>
          </p:cNvPr>
          <p:cNvSpPr/>
          <p:nvPr/>
        </p:nvSpPr>
        <p:spPr>
          <a:xfrm>
            <a:off x="7523545" y="497711"/>
            <a:ext cx="4309868" cy="5513124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Every year, Eurostat calculates a </a:t>
            </a:r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correction coefficient</a:t>
            </a: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 for each Member State (except for </a:t>
            </a:r>
            <a:r>
              <a:rPr lang="en-GB" sz="2800" b="1" dirty="0">
                <a:solidFill>
                  <a:srgbClr val="FF0000"/>
                </a:solidFill>
              </a:rPr>
              <a:t>BE</a:t>
            </a: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 and </a:t>
            </a:r>
            <a:r>
              <a:rPr lang="en-GB" sz="2800" b="1" dirty="0">
                <a:solidFill>
                  <a:srgbClr val="FF0000"/>
                </a:solidFill>
              </a:rPr>
              <a:t>LU</a:t>
            </a: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).</a:t>
            </a:r>
          </a:p>
          <a:p>
            <a:pPr algn="ctr"/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To this effect, it conducts periodically a Family Budget Survey </a:t>
            </a:r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in the capital city </a:t>
            </a: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of each Member State (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except for </a:t>
            </a: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NL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, where The Hague is considered</a:t>
            </a: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) (</a:t>
            </a:r>
            <a:r>
              <a:rPr lang="en-GB" sz="2000" b="1" dirty="0">
                <a:solidFill>
                  <a:srgbClr val="3333FF"/>
                </a:solidFill>
              </a:rPr>
              <a:t>blue markers</a:t>
            </a: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).  </a:t>
            </a:r>
            <a:endParaRPr lang="fr-FR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A91E441-0225-4253-A5A5-2450BA9D4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01/09/2026</a:t>
            </a:r>
          </a:p>
          <a:p>
            <a:endParaRPr lang="fr-FR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6F6E73-816B-4C75-A085-C1010B981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https://epsu-cj.lu/en/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6782C5-D96A-47C8-B7E2-C53F4C363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B5376-9ADA-4018-9FFB-321FAA4AA13C}" type="slidenum">
              <a:rPr lang="fr-FR" smtClean="0">
                <a:solidFill>
                  <a:schemeClr val="tx1"/>
                </a:solidFill>
              </a:rPr>
              <a:t>5</a:t>
            </a:fld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AD24B9A-78B2-ECEC-DCF9-5F1AE1377F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069819" cy="635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2463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63C0362-10C7-420E-B92E-736A9BBA0975}"/>
              </a:ext>
            </a:extLst>
          </p:cNvPr>
          <p:cNvSpPr/>
          <p:nvPr/>
        </p:nvSpPr>
        <p:spPr>
          <a:xfrm>
            <a:off x="7773702" y="136525"/>
            <a:ext cx="4226040" cy="6219825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The correction coefficient fixed </a:t>
            </a:r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in the capital city</a:t>
            </a: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 applies to all EU-staff serving within the same country.</a:t>
            </a:r>
          </a:p>
          <a:p>
            <a:pPr algn="ctr"/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However, a different correction coefficient </a:t>
            </a:r>
            <a:r>
              <a:rPr lang="en-GB" sz="2800" b="1" i="1" dirty="0">
                <a:solidFill>
                  <a:schemeClr val="accent1">
                    <a:lumMod val="50000"/>
                  </a:schemeClr>
                </a:solidFill>
              </a:rPr>
              <a:t>can</a:t>
            </a: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 be fixed for certain places of employment </a:t>
            </a:r>
            <a:r>
              <a:rPr lang="en-GB" sz="2800" b="1" i="1" dirty="0">
                <a:solidFill>
                  <a:schemeClr val="accent1">
                    <a:lumMod val="50000"/>
                  </a:schemeClr>
                </a:solidFill>
              </a:rPr>
              <a:t>other than </a:t>
            </a: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the capital city. This possibility is currently used in three cases only (</a:t>
            </a:r>
            <a:r>
              <a:rPr lang="en-GB" sz="2000" b="1" dirty="0">
                <a:solidFill>
                  <a:srgbClr val="FFFF00"/>
                </a:solidFill>
              </a:rPr>
              <a:t>yellow markers</a:t>
            </a: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). </a:t>
            </a:r>
            <a:endParaRPr lang="fr-FR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DE311C-766E-4672-9E4E-6C3C3B5BC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01/09/2026</a:t>
            </a:r>
          </a:p>
          <a:p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B57042-6025-4136-B82E-5B786F95F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https://epsu-cj.lu/en/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91150C-256A-4CD3-8275-68BC7E6A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B5376-9ADA-4018-9FFB-321FAA4AA13C}" type="slidenum">
              <a:rPr lang="fr-FR" smtClean="0">
                <a:solidFill>
                  <a:schemeClr val="tx1"/>
                </a:solidFill>
              </a:rPr>
              <a:t>6</a:t>
            </a:fld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AE4F4D9-9F96-22C5-5F51-3D3B25E50A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21663"/>
            <a:ext cx="6935373" cy="6333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0695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63C0362-10C7-420E-B92E-736A9BBA0975}"/>
              </a:ext>
            </a:extLst>
          </p:cNvPr>
          <p:cNvSpPr/>
          <p:nvPr/>
        </p:nvSpPr>
        <p:spPr>
          <a:xfrm>
            <a:off x="7665207" y="192375"/>
            <a:ext cx="4243094" cy="59716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Most other places of employment have no correction coefficient of their own </a:t>
            </a:r>
            <a:r>
              <a:rPr lang="en-GB" sz="2800" dirty="0">
                <a:solidFill>
                  <a:schemeClr val="bg1"/>
                </a:solidFill>
              </a:rPr>
              <a:t>(</a:t>
            </a:r>
            <a:r>
              <a:rPr lang="en-GB" sz="2000" b="1" dirty="0">
                <a:solidFill>
                  <a:schemeClr val="bg1"/>
                </a:solidFill>
              </a:rPr>
              <a:t>white markers</a:t>
            </a:r>
            <a:r>
              <a:rPr lang="en-GB" sz="2800" dirty="0">
                <a:solidFill>
                  <a:schemeClr val="bg1"/>
                </a:solidFill>
              </a:rPr>
              <a:t>)</a:t>
            </a: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. This implies that they are subject to the cc of the capital city of their country. </a:t>
            </a:r>
          </a:p>
          <a:p>
            <a:pPr algn="ctr"/>
            <a:endParaRPr lang="en-GB" sz="2800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GB" sz="2800" i="1" dirty="0">
                <a:solidFill>
                  <a:schemeClr val="accent1">
                    <a:lumMod val="50000"/>
                  </a:schemeClr>
                </a:solidFill>
              </a:rPr>
              <a:t>e.g. </a:t>
            </a: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for Italy: for </a:t>
            </a:r>
            <a:r>
              <a:rPr lang="en-GB" sz="2400" b="1" dirty="0">
                <a:solidFill>
                  <a:schemeClr val="bg1"/>
                </a:solidFill>
              </a:rPr>
              <a:t>Turin</a:t>
            </a: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 or </a:t>
            </a:r>
            <a:r>
              <a:rPr lang="en-GB" sz="2400" b="1" dirty="0">
                <a:solidFill>
                  <a:schemeClr val="bg1"/>
                </a:solidFill>
              </a:rPr>
              <a:t>Parma</a:t>
            </a: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, the </a:t>
            </a:r>
            <a:r>
              <a:rPr lang="en-GB" sz="2400" b="1" dirty="0">
                <a:solidFill>
                  <a:srgbClr val="3333FF"/>
                </a:solidFill>
              </a:rPr>
              <a:t>Rome</a:t>
            </a: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 cc applies, as opposed to </a:t>
            </a:r>
            <a:r>
              <a:rPr lang="en-GB" sz="2400" b="1" dirty="0">
                <a:solidFill>
                  <a:srgbClr val="FFFF00"/>
                </a:solidFill>
              </a:rPr>
              <a:t>Varese</a:t>
            </a: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, which has a cc of its own).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9E847A0-8C70-4C4D-A246-C2AA6DF6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01/09/2026</a:t>
            </a:r>
          </a:p>
          <a:p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162BC4-2660-4E76-9DCB-ECD33F1F1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https://epsu-cj.lu/en/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FEFFF-D9BE-48B0-8766-9ACA55D78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B5376-9ADA-4018-9FFB-321FAA4AA13C}" type="slidenum">
              <a:rPr lang="fr-FR" smtClean="0">
                <a:solidFill>
                  <a:schemeClr val="tx1"/>
                </a:solidFill>
              </a:rPr>
              <a:t>7</a:t>
            </a:fld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EF86830-C02A-C491-BCA9-AF72282548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7202658" cy="6165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7377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63C0362-10C7-420E-B92E-736A9BBA0975}"/>
              </a:ext>
            </a:extLst>
          </p:cNvPr>
          <p:cNvSpPr/>
          <p:nvPr/>
        </p:nvSpPr>
        <p:spPr>
          <a:xfrm>
            <a:off x="7826188" y="327798"/>
            <a:ext cx="4308873" cy="5472154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Since the 2014 Reform of the Staff Regulations, the </a:t>
            </a:r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creation</a:t>
            </a: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 of a correction coefficient specific to a duty station (</a:t>
            </a:r>
            <a:r>
              <a:rPr lang="en-GB" sz="2800" b="1" i="1" dirty="0">
                <a:solidFill>
                  <a:schemeClr val="accent1">
                    <a:lumMod val="50000"/>
                  </a:schemeClr>
                </a:solidFill>
              </a:rPr>
              <a:t>other than </a:t>
            </a: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the capital city) </a:t>
            </a:r>
            <a:r>
              <a:rPr lang="en-GB" sz="2800" i="1" dirty="0">
                <a:solidFill>
                  <a:schemeClr val="accent1">
                    <a:lumMod val="50000"/>
                  </a:schemeClr>
                </a:solidFill>
              </a:rPr>
              <a:t>can</a:t>
            </a: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 be enacted </a:t>
            </a:r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by the Commission</a:t>
            </a: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 by way of </a:t>
            </a:r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delegated acts</a:t>
            </a: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E3FDBD-CB12-411B-88D6-064E6710B3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01/09/2026</a:t>
            </a:r>
          </a:p>
          <a:p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9EEAF9-8949-45F8-A2CD-AF15DAB5C6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https://epsu-cj.lu/en/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529456-50CD-42F2-95E2-F2DB7022C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B5376-9ADA-4018-9FFB-321FAA4AA13C}" type="slidenum">
              <a:rPr lang="fr-FR" smtClean="0">
                <a:solidFill>
                  <a:schemeClr val="tx1"/>
                </a:solidFill>
              </a:rPr>
              <a:t>8</a:t>
            </a:fld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1C3A124-0068-2E70-38F1-720DB3D798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7469945" cy="639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6770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63C0362-10C7-420E-B92E-736A9BBA0975}"/>
              </a:ext>
            </a:extLst>
          </p:cNvPr>
          <p:cNvSpPr/>
          <p:nvPr/>
        </p:nvSpPr>
        <p:spPr>
          <a:xfrm>
            <a:off x="6677372" y="259159"/>
            <a:ext cx="4308873" cy="5472154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>
                <a:solidFill>
                  <a:schemeClr val="accent1">
                    <a:lumMod val="50000"/>
                  </a:schemeClr>
                </a:solidFill>
              </a:rPr>
              <a:t>And what about Luxembourg ?</a:t>
            </a:r>
          </a:p>
          <a:p>
            <a:pPr algn="ctr"/>
            <a:endParaRPr lang="en-GB" sz="3600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Purely indicative data collected by Eurostat (2022) show that the cost of living in Luxembourg is by ca </a:t>
            </a:r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20%</a:t>
            </a: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 higher than the one in Brussels. </a:t>
            </a:r>
            <a:endParaRPr lang="en-GB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Graphic 3" descr="Upward trend">
            <a:extLst>
              <a:ext uri="{FF2B5EF4-FFF2-40B4-BE49-F238E27FC236}">
                <a16:creationId xmlns:a16="http://schemas.microsoft.com/office/drawing/2014/main" id="{A5DE0AF3-7FA3-428F-89A1-8F2379D6149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74608" y="212287"/>
            <a:ext cx="914400" cy="914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84981D7-0CBB-44D7-B657-AE8FA8ACC9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4591464" cy="635635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4DB2F2-99C8-482D-903F-7552D54E6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01/09/2026</a:t>
            </a:r>
          </a:p>
          <a:p>
            <a:endParaRPr lang="fr-FR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9001E6-446F-4BBB-AA6A-CAA382293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https://epsu-cj.lu/en/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F9E95C-0369-4FA1-8CBA-C11D3DC0B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B5376-9ADA-4018-9FFB-321FAA4AA13C}" type="slidenum">
              <a:rPr lang="fr-FR" smtClean="0">
                <a:solidFill>
                  <a:schemeClr val="tx1"/>
                </a:solidFill>
              </a:rPr>
              <a:t>9</a:t>
            </a:fld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23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7154</TotalTime>
  <Words>907</Words>
  <Application>Microsoft Office PowerPoint</Application>
  <PresentationFormat>Widescreen</PresentationFormat>
  <Paragraphs>96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Vassilis</dc:creator>
  <cp:lastModifiedBy>Vassilis Sklias</cp:lastModifiedBy>
  <cp:revision>74</cp:revision>
  <cp:lastPrinted>2018-12-16T10:10:56Z</cp:lastPrinted>
  <dcterms:created xsi:type="dcterms:W3CDTF">2018-11-27T21:11:43Z</dcterms:created>
  <dcterms:modified xsi:type="dcterms:W3CDTF">2026-09-01T16:31:31Z</dcterms:modified>
</cp:coreProperties>
</file>