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9" r:id="rId3"/>
    <p:sldId id="264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735763" cy="98663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159BFF"/>
    <a:srgbClr val="F0EA00"/>
    <a:srgbClr val="FFE2C5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7" autoAdjust="0"/>
    <p:restoredTop sz="94660"/>
  </p:normalViewPr>
  <p:slideViewPr>
    <p:cSldViewPr snapToGrid="0" showGuides="1">
      <p:cViewPr varScale="1">
        <p:scale>
          <a:sx n="60" d="100"/>
          <a:sy n="60" d="100"/>
        </p:scale>
        <p:origin x="81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608" tIns="45304" rIns="90608" bIns="45304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0608" tIns="45304" rIns="90608" bIns="45304" rtlCol="0"/>
          <a:lstStyle>
            <a:lvl1pPr algn="r">
              <a:defRPr sz="1200"/>
            </a:lvl1pPr>
          </a:lstStyle>
          <a:p>
            <a:fld id="{7808DAC0-4471-4950-8D01-FBBF20E069E2}" type="datetimeFigureOut">
              <a:rPr lang="fr-FR" smtClean="0"/>
              <a:t>01/09/2026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08" tIns="45304" rIns="90608" bIns="45304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608" tIns="45304" rIns="90608" bIns="4530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0608" tIns="45304" rIns="90608" bIns="45304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0608" tIns="45304" rIns="90608" bIns="45304" rtlCol="0" anchor="b"/>
          <a:lstStyle>
            <a:lvl1pPr algn="r">
              <a:defRPr sz="1200"/>
            </a:lvl1pPr>
          </a:lstStyle>
          <a:p>
            <a:fld id="{8956B583-6D4F-4D82-9702-E660BFB6C3A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349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CA7B8-08AE-4785-90D8-CC2CCA0D02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C069A-A64A-4485-84E8-800A9CCF0F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7A0BD-0D04-4FC9-817F-3C99F305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27/06/2022</a:t>
            </a:r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9FDB0-7E95-4ABF-893F-8573F8813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15C67-19A7-4499-8C20-8BC48DE47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734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2DDAD-32CF-4B4E-9322-94ED5FA96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A05FF-E881-4D05-8474-BBE3B33F00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F95C5-027F-47F4-9E2B-98B060A9D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27/06/2022</a:t>
            </a:r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8DF48-8EC5-4ED6-91F6-D4C3067B1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F247C-1562-4E72-BECA-46A5B728E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3845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120702-D2D0-4F75-9D38-25DCDE02D1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06A52C-A054-4174-9024-88886F2890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D9A791-535C-4410-915B-885F08B48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27/06/2022</a:t>
            </a:r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6F408B-53DC-476E-AE77-F4D12E858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1393BB-3002-45A9-B151-07ED6323C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486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55F65-8030-4E87-9B15-CA474B441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FE822-1993-4572-9399-85769FEC1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8DA67-B478-4CF8-8DCB-9823392B0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27/06/2022</a:t>
            </a:r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C94682-E778-4052-B71D-8D9D7BE6D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5415B-A739-450A-B908-C4B21FE58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386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36681-E455-4804-88F4-C3F67F77A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2D406E-EC77-4900-B536-BA7C78FC0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2AB50-0E01-478F-92B8-67EA23D98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27/06/2022</a:t>
            </a:r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691E5-445F-45C6-9F17-1B369080F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A3671-52B2-460F-902E-D777C2D79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5068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E80FA-7F66-41FE-9EDD-A36BAEA9B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5C5814-63D6-4301-9E87-747F53F124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BED450-623C-4D18-8A8C-57317F1A92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F07191-0740-42A4-B728-15A3CD1F8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27/06/2022</a:t>
            </a:r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FC3A43-94DB-4448-B4BF-D69540BD7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06BEC7-2B9A-4A3C-A681-792D5C26A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0804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9DC5E-B66B-49D1-80D7-2ED6C2A80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7CEB4A-BDCA-47AF-83BE-98CA03D8B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1AC7BA-7014-4D1A-AC1A-42E84071DE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C5C5DB-C045-4B36-B59B-09152EE83D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A5C85E-84F4-451F-84E8-A2A3D015FB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0428CE-EBF0-41A0-8D24-8255881C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27/06/2022</a:t>
            </a:r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05C452-2F84-43D4-AE81-AE3C09191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1BCCD6-26DC-422F-B388-3EB21424F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0341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43031-3DF4-48A9-B0DA-5CDEB459F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3AD4AB-F832-402C-9A54-3C24A4697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27/06/2022</a:t>
            </a:r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7031BB-1A50-4C14-9EDA-10AA2E4A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F9B347-C278-40D6-8463-695E61E18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778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44588C-1CE5-42FE-8FE1-7363CEBE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27/06/2022</a:t>
            </a:r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700D21-F47F-4BEC-8B89-EE23AEB63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4E5EA-A678-4675-9E15-BCDC7C929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3963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8AB9F-EEBF-442F-8182-2C178D019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4AA48-AF94-4441-BFEB-E1F123E6A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81D62-AD9E-4FA8-B1AD-BB730328E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155FAB-D8F7-4218-873D-38B927B1F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27/06/2022</a:t>
            </a:r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B86FEF-44BF-4E3F-BC5D-FDEE48BFA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7406DA-A0B6-4CF7-9D4B-5B43C2C74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279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BCEDA-ABDD-4222-B36F-97CE655DE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6F042F-5152-4AA3-9DC4-13836C71FF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0596A2-FD48-402A-A55C-99558D62BF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242FF2-7FEC-4326-B7D1-065DF174F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27/06/2022</a:t>
            </a:r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29FB64-C849-4778-ABCE-8A4AC0B59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http://epsu-cj.lu/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FD9CCB-D31C-4592-AE36-72489FA05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0354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D32E7-A7F4-454C-AB79-D5CCDD5BA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482C9A-C089-4B20-9D12-302AE28AC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FB6F4-E192-4F5E-BB7D-FF4B56BB4E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27/06/2022</a:t>
            </a:r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AA883-895C-4373-BFE7-1DF3FEAE00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http://epsu-cj.lu/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81D66-C1BE-4FFE-B4C4-AB73A5BED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B5376-9ADA-4018-9FFB-321FAA4AA13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308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s://epsu-cj.lu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epsu-cj.lu/raisons-dadherer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hyperlink" Target="https://epsu-cj.l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289586" y="2274444"/>
            <a:ext cx="3749014" cy="55340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200"/>
              </a:spcBef>
            </a:pPr>
            <a:r>
              <a:rPr lang="fr-LU" sz="2400" dirty="0">
                <a:solidFill>
                  <a:schemeClr val="accent1">
                    <a:lumMod val="50000"/>
                  </a:schemeClr>
                </a:solidFill>
              </a:rPr>
              <a:t>Comprendre avant d’agir</a:t>
            </a:r>
            <a:endParaRPr lang="fr-F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448B19-C051-4510-85DB-05E1E8834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1162" y="295471"/>
            <a:ext cx="420660" cy="365792"/>
          </a:xfrm>
          <a:prstGeom prst="rect">
            <a:avLst/>
          </a:prstGeom>
        </p:spPr>
      </p:pic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E9025CBF-6074-4120-B31E-28A987BD4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1A5B812-1456-4D9F-ABAF-54F18136EDCA}"/>
              </a:ext>
            </a:extLst>
          </p:cNvPr>
          <p:cNvSpPr/>
          <p:nvPr/>
        </p:nvSpPr>
        <p:spPr>
          <a:xfrm>
            <a:off x="2504501" y="3429000"/>
            <a:ext cx="7182998" cy="2630277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>
                <a:solidFill>
                  <a:schemeClr val="accent1">
                    <a:lumMod val="50000"/>
                  </a:schemeClr>
                </a:solidFill>
              </a:rPr>
              <a:t>Le coefficient correcteur </a:t>
            </a:r>
          </a:p>
          <a:p>
            <a:pPr algn="ctr"/>
            <a:r>
              <a:rPr lang="fr-FR" sz="4800" dirty="0">
                <a:solidFill>
                  <a:schemeClr val="accent1">
                    <a:lumMod val="50000"/>
                  </a:schemeClr>
                </a:solidFill>
              </a:rPr>
              <a:t>en langage clair</a:t>
            </a:r>
          </a:p>
          <a:p>
            <a:pPr algn="ctr">
              <a:spcBef>
                <a:spcPts val="1200"/>
              </a:spcBef>
            </a:pPr>
            <a:r>
              <a:rPr lang="fr-FR" sz="2400" dirty="0">
                <a:solidFill>
                  <a:schemeClr val="accent1">
                    <a:lumMod val="50000"/>
                  </a:schemeClr>
                </a:solidFill>
              </a:rPr>
              <a:t>Personnel en activité 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592F621-8FB5-4E7A-8596-EF0C22665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</a:t>
            </a:r>
          </a:p>
        </p:txBody>
      </p:sp>
      <p:pic>
        <p:nvPicPr>
          <p:cNvPr id="7" name="Graphic 6" descr="Magnifying glass">
            <a:extLst>
              <a:ext uri="{FF2B5EF4-FFF2-40B4-BE49-F238E27FC236}">
                <a16:creationId xmlns:a16="http://schemas.microsoft.com/office/drawing/2014/main" id="{8CA1A3E4-F193-4306-9894-191793BBAD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1183" y="4971553"/>
            <a:ext cx="914400" cy="9144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340B40-27E8-4E56-A801-C573609F3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1</a:t>
            </a:fld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69AF3570-01EE-29A8-20EF-CD77CDFE18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558" y="295471"/>
            <a:ext cx="2206943" cy="154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016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6724886" y="245400"/>
            <a:ext cx="4628914" cy="341380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800"/>
              </a:spcAft>
            </a:pP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Pourquoi alors il n’y a pas de coefficient correcteur pour le Luxembourg ?</a:t>
            </a:r>
          </a:p>
          <a:p>
            <a:pPr algn="ctr">
              <a:spcAft>
                <a:spcPts val="1200"/>
              </a:spcAft>
            </a:pP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Eh bien, la réponse est formelle : le statut ne le permet pas!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4981D7-0CBB-44D7-B657-AE8FA8ACC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4591464" cy="63563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CB994C-5217-4FFE-A0BA-F6AEF69B175F}"/>
              </a:ext>
            </a:extLst>
          </p:cNvPr>
          <p:cNvSpPr txBox="1"/>
          <p:nvPr/>
        </p:nvSpPr>
        <p:spPr>
          <a:xfrm>
            <a:off x="6096000" y="3832229"/>
            <a:ext cx="4319571" cy="1000274"/>
          </a:xfrm>
          <a:prstGeom prst="rect">
            <a:avLst/>
          </a:prstGeom>
          <a:gradFill flip="none" rotWithShape="1">
            <a:gsLst>
              <a:gs pos="0">
                <a:srgbClr val="FFFFCC"/>
              </a:gs>
              <a:gs pos="98000">
                <a:srgbClr val="FFE2C5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Article 64</a:t>
            </a:r>
          </a:p>
          <a:p>
            <a:r>
              <a:rPr lang="fr-L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Aucun coefficient correcteur n’est appliqué en Belgique et au Luxembourg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5C19A2-554F-4478-AF1D-E99DE6D585A5}"/>
              </a:ext>
            </a:extLst>
          </p:cNvPr>
          <p:cNvSpPr txBox="1"/>
          <p:nvPr/>
        </p:nvSpPr>
        <p:spPr>
          <a:xfrm>
            <a:off x="7238175" y="5002133"/>
            <a:ext cx="4433870" cy="1354217"/>
          </a:xfrm>
          <a:prstGeom prst="rect">
            <a:avLst/>
          </a:prstGeom>
          <a:gradFill flip="none" rotWithShape="1">
            <a:gsLst>
              <a:gs pos="0">
                <a:srgbClr val="FFFFCC"/>
              </a:gs>
              <a:gs pos="98000">
                <a:srgbClr val="FFE2C5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ANNEXE XI</a:t>
            </a:r>
          </a:p>
          <a:p>
            <a:pPr>
              <a:spcAft>
                <a:spcPts val="600"/>
              </a:spcAft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Article 3, paragraphe 5</a:t>
            </a:r>
          </a:p>
          <a:p>
            <a:r>
              <a:rPr lang="fr-L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Aucun coefficient correcteur n’est applicable pour la Belgique et pour le Luxembourg.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[…]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0C4D5-10D7-4650-8B3E-C51D027B4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01/09/2026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A026D0-21C4-49A0-A878-3AEA336F0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72250EA-4078-47B6-87E0-7C9892BEA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0300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6265432" y="438758"/>
            <a:ext cx="4690335" cy="477639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Par conséquent, Eurostat ne dispose pas de base légale pour mener une Enquête sur les budgets familiaux au Luxembourg.</a:t>
            </a:r>
          </a:p>
          <a:p>
            <a:pPr algn="ctr">
              <a:spcAft>
                <a:spcPts val="1200"/>
              </a:spcAft>
            </a:pP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Considérer </a:t>
            </a:r>
            <a:r>
              <a:rPr lang="fr-LU" sz="2800" b="1" dirty="0">
                <a:solidFill>
                  <a:srgbClr val="FF0000"/>
                </a:solidFill>
              </a:rPr>
              <a:t>LU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 comme 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par définition égal à </a:t>
            </a:r>
            <a:r>
              <a:rPr lang="fr-LU" sz="2800" b="1" dirty="0">
                <a:solidFill>
                  <a:srgbClr val="FF0000"/>
                </a:solidFill>
              </a:rPr>
              <a:t>BE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est carrément l’expression d’une 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volonté politique 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du législateur de l’UE.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4981D7-0CBB-44D7-B657-AE8FA8ACC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1"/>
            <a:ext cx="4591464" cy="635635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965280-8A97-4354-9D3E-70B320635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08C02E-1670-4B4A-80DC-9CA854D37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5D62D0-F04D-4AFD-BD65-738B58195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11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950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6296143" y="1068953"/>
            <a:ext cx="4628914" cy="341380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Pourrait-on détacher le ‘lieu d’affectation’ de 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Luxembourg-Ville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 du reste du pays du Luxembourg pour lui attribuer un cc 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4981D7-0CBB-44D7-B657-AE8FA8ACC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91464" cy="635635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D78293-1AF2-412A-9C65-FAEB5F4A5A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8300" y="6470650"/>
            <a:ext cx="2743200" cy="365125"/>
          </a:xfrm>
        </p:spPr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0D80BE-25B4-4AF6-9D24-EA879BB74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A80DF7-9711-4E68-BB16-980F4C0D7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12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568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6524075" y="232357"/>
            <a:ext cx="5040395" cy="76023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La réponse est : Non.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4981D7-0CBB-44D7-B657-AE8FA8ACC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4594302" cy="636027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5C7EBF9-3B58-42D8-9041-124679B51236}"/>
              </a:ext>
            </a:extLst>
          </p:cNvPr>
          <p:cNvSpPr/>
          <p:nvPr/>
        </p:nvSpPr>
        <p:spPr>
          <a:xfrm>
            <a:off x="6524076" y="1216722"/>
            <a:ext cx="5040394" cy="196145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fr-LU" sz="2400" dirty="0">
                <a:solidFill>
                  <a:schemeClr val="accent1">
                    <a:lumMod val="50000"/>
                  </a:schemeClr>
                </a:solidFill>
              </a:rPr>
              <a:t>Premièrement, parce que les articles du statut (diapo 10) sont clairs : L’interdiction d’appliquer un cc couvre l’ensemble du territoire du Grand-Duché de Luxembourg.</a:t>
            </a:r>
            <a:endParaRPr lang="en-GB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BA4ED82-C0C9-43A9-97A9-561C1F42C71B}"/>
              </a:ext>
            </a:extLst>
          </p:cNvPr>
          <p:cNvSpPr/>
          <p:nvPr/>
        </p:nvSpPr>
        <p:spPr>
          <a:xfrm>
            <a:off x="6467816" y="3360737"/>
            <a:ext cx="5152912" cy="273244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fr-LU" sz="2400" dirty="0">
                <a:solidFill>
                  <a:schemeClr val="accent1">
                    <a:lumMod val="50000"/>
                  </a:schemeClr>
                </a:solidFill>
              </a:rPr>
              <a:t>Deuxièmement, parce que, même dans les cas ‘normaux’, le cc applicable au personnel en service dans un pays </a:t>
            </a:r>
            <a:r>
              <a:rPr lang="fr-LU" sz="2400" b="1" dirty="0">
                <a:solidFill>
                  <a:schemeClr val="accent1">
                    <a:lumMod val="50000"/>
                  </a:schemeClr>
                </a:solidFill>
              </a:rPr>
              <a:t>est calculé sur la capitale</a:t>
            </a:r>
            <a:r>
              <a:rPr lang="fr-LU" sz="2400" dirty="0">
                <a:solidFill>
                  <a:schemeClr val="accent1">
                    <a:lumMod val="50000"/>
                  </a:schemeClr>
                </a:solidFill>
              </a:rPr>
              <a:t> du pays. Et la capitale ne peut jamais être détachée du reste du pays pour recevoir un cc différent.</a:t>
            </a:r>
            <a:endParaRPr lang="en-GB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BBEED6-6B19-45A8-B54B-18C28F53CF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9700" y="6384925"/>
            <a:ext cx="2743200" cy="365125"/>
          </a:xfrm>
        </p:spPr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BB8087-B717-4A8C-B947-333A45753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979EBC-A124-41E4-89B7-FFCDB87C7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13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718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6419851" y="161925"/>
            <a:ext cx="5069316" cy="255885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fr-LU" sz="2400" dirty="0">
                <a:solidFill>
                  <a:schemeClr val="accent1">
                    <a:lumMod val="50000"/>
                  </a:schemeClr>
                </a:solidFill>
              </a:rPr>
              <a:t>Par conséquent, le seul moyen de créer un coefficient correcteur pour le Luxembourg consiste à modifier le statut.</a:t>
            </a:r>
          </a:p>
          <a:p>
            <a:pPr algn="ctr">
              <a:spcAft>
                <a:spcPts val="1200"/>
              </a:spcAft>
            </a:pPr>
            <a:r>
              <a:rPr lang="fr-LU" sz="2400" dirty="0">
                <a:solidFill>
                  <a:schemeClr val="accent1">
                    <a:lumMod val="50000"/>
                  </a:schemeClr>
                </a:solidFill>
              </a:rPr>
              <a:t>Ce qui nécessite pas moins qu’une </a:t>
            </a:r>
            <a:r>
              <a:rPr lang="fr-LU" sz="2400" dirty="0">
                <a:solidFill>
                  <a:schemeClr val="accent1">
                    <a:lumMod val="50000"/>
                  </a:schemeClr>
                </a:solidFill>
                <a:sym typeface="Wingdings" panose="05000000000000000000" pitchFamily="2" charset="2"/>
              </a:rPr>
              <a:t></a:t>
            </a:r>
            <a:r>
              <a:rPr lang="fr-LU" sz="2400" b="1" dirty="0">
                <a:solidFill>
                  <a:schemeClr val="accent1">
                    <a:lumMod val="50000"/>
                  </a:schemeClr>
                </a:solidFill>
              </a:rPr>
              <a:t>procédure législative ordinaire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5C7EBF9-3B58-42D8-9041-124679B51236}"/>
              </a:ext>
            </a:extLst>
          </p:cNvPr>
          <p:cNvSpPr/>
          <p:nvPr/>
        </p:nvSpPr>
        <p:spPr>
          <a:xfrm>
            <a:off x="6299536" y="5808939"/>
            <a:ext cx="5189631" cy="54386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200"/>
              </a:spcAft>
            </a:pPr>
            <a:r>
              <a:rPr lang="fr-LU" sz="2400" dirty="0">
                <a:solidFill>
                  <a:srgbClr val="4472C4">
                    <a:lumMod val="50000"/>
                  </a:srgbClr>
                </a:solidFill>
              </a:rPr>
              <a:t>Il n’y a pas moyen de contourner cela…</a:t>
            </a:r>
            <a:endParaRPr lang="en-GB" sz="2400" dirty="0">
              <a:solidFill>
                <a:srgbClr val="4472C4">
                  <a:lumMod val="50000"/>
                </a:srgbClr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5E7A83B-BB21-44B7-8B48-C264D16CB71B}"/>
              </a:ext>
            </a:extLst>
          </p:cNvPr>
          <p:cNvSpPr/>
          <p:nvPr/>
        </p:nvSpPr>
        <p:spPr>
          <a:xfrm>
            <a:off x="6317175" y="4048998"/>
            <a:ext cx="1841999" cy="862636"/>
          </a:xfrm>
          <a:prstGeom prst="round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chemeClr val="tx1"/>
                </a:solidFill>
              </a:rPr>
              <a:t>Parlement européen</a:t>
            </a: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FF9C7C69-8555-48B7-BC30-95632E9A17D2}"/>
              </a:ext>
            </a:extLst>
          </p:cNvPr>
          <p:cNvCxnSpPr/>
          <p:nvPr/>
        </p:nvCxnSpPr>
        <p:spPr>
          <a:xfrm>
            <a:off x="8608122" y="3553585"/>
            <a:ext cx="914400" cy="9144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0DD12C7-33DE-4C55-85F8-1F33967688ED}"/>
              </a:ext>
            </a:extLst>
          </p:cNvPr>
          <p:cNvSpPr/>
          <p:nvPr/>
        </p:nvSpPr>
        <p:spPr>
          <a:xfrm>
            <a:off x="9522522" y="4048998"/>
            <a:ext cx="1841998" cy="866182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chemeClr val="tx1"/>
                </a:solidFill>
              </a:rPr>
              <a:t>Conseil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352F56EC-9713-47F8-ADC8-0042675CCA49}"/>
              </a:ext>
            </a:extLst>
          </p:cNvPr>
          <p:cNvCxnSpPr>
            <a:cxnSpLocks/>
          </p:cNvCxnSpPr>
          <p:nvPr/>
        </p:nvCxnSpPr>
        <p:spPr>
          <a:xfrm rot="10800000" flipV="1">
            <a:off x="8210275" y="3652971"/>
            <a:ext cx="869897" cy="75837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0A25579-D9C1-4636-8338-887E562E3E82}"/>
              </a:ext>
            </a:extLst>
          </p:cNvPr>
          <p:cNvSpPr/>
          <p:nvPr/>
        </p:nvSpPr>
        <p:spPr>
          <a:xfrm>
            <a:off x="7611718" y="2969561"/>
            <a:ext cx="2338753" cy="77975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chemeClr val="tx1"/>
                </a:solidFill>
              </a:rPr>
              <a:t>Proposition de la Commission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507209-74FA-4775-B719-937202BC3BC9}"/>
              </a:ext>
            </a:extLst>
          </p:cNvPr>
          <p:cNvSpPr txBox="1"/>
          <p:nvPr/>
        </p:nvSpPr>
        <p:spPr>
          <a:xfrm>
            <a:off x="8195856" y="4681508"/>
            <a:ext cx="1363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→codécision←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B0D89EF-FFA1-4EB1-B014-F011A8371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81" y="0"/>
            <a:ext cx="5015023" cy="6858000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73F3800-BC0A-4D34-A7C8-5B7D8DED6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B4CE1C3-3455-4D18-860C-4D25AE022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E0D3201-82C0-4C49-803F-A62304B74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662646" cy="365125"/>
          </a:xfrm>
        </p:spPr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14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239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1079352" y="369278"/>
            <a:ext cx="4442218" cy="305972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fr-LU" sz="2400" dirty="0">
                <a:solidFill>
                  <a:schemeClr val="accent1">
                    <a:lumMod val="50000"/>
                  </a:schemeClr>
                </a:solidFill>
              </a:rPr>
              <a:t>L’expérience a montré qu’une réforme du statut est pleine de risques. </a:t>
            </a:r>
          </a:p>
          <a:p>
            <a:pPr algn="ctr">
              <a:spcAft>
                <a:spcPts val="1200"/>
              </a:spcAft>
            </a:pPr>
            <a:r>
              <a:rPr lang="fr-LU" sz="2400" dirty="0">
                <a:solidFill>
                  <a:schemeClr val="accent1">
                    <a:lumMod val="50000"/>
                  </a:schemeClr>
                </a:solidFill>
              </a:rPr>
              <a:t>Le prix à payer sera salé. </a:t>
            </a:r>
          </a:p>
          <a:p>
            <a:pPr algn="ctr">
              <a:spcAft>
                <a:spcPts val="1200"/>
              </a:spcAft>
            </a:pPr>
            <a:r>
              <a:rPr lang="fr-LU" sz="2400" dirty="0">
                <a:solidFill>
                  <a:schemeClr val="accent1">
                    <a:lumMod val="50000"/>
                  </a:schemeClr>
                </a:solidFill>
              </a:rPr>
              <a:t>Nous, et les plus vulnérables d’entre nous en particulier, avons plus à perdre qu’à gagner.</a:t>
            </a:r>
            <a:endParaRPr lang="en-GB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5C7EBF9-3B58-42D8-9041-124679B51236}"/>
              </a:ext>
            </a:extLst>
          </p:cNvPr>
          <p:cNvSpPr/>
          <p:nvPr/>
        </p:nvSpPr>
        <p:spPr>
          <a:xfrm>
            <a:off x="6670431" y="473336"/>
            <a:ext cx="4442217" cy="294532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200"/>
              </a:spcAft>
            </a:pPr>
            <a:r>
              <a:rPr lang="fr-LU" sz="2400" dirty="0">
                <a:solidFill>
                  <a:srgbClr val="4472C4">
                    <a:lumMod val="50000"/>
                  </a:srgbClr>
                </a:solidFill>
              </a:rPr>
              <a:t>Pour contrer les attaques prévisibles contre nos conditions d’emploi, prenez vos dispositions dès maintenant : renforcez la capacité de négociation des syndicats qui vous disent la vérité!</a:t>
            </a:r>
            <a:endParaRPr lang="en-GB" sz="2400" dirty="0">
              <a:solidFill>
                <a:srgbClr val="4472C4">
                  <a:lumMod val="50000"/>
                </a:srgbClr>
              </a:solidFill>
            </a:endParaRPr>
          </a:p>
        </p:txBody>
      </p:sp>
      <p:pic>
        <p:nvPicPr>
          <p:cNvPr id="12" name="Picture 11" descr="Join your Union">
            <a:hlinkClick r:id="rId2"/>
            <a:extLst>
              <a:ext uri="{FF2B5EF4-FFF2-40B4-BE49-F238E27FC236}">
                <a16:creationId xmlns:a16="http://schemas.microsoft.com/office/drawing/2014/main" id="{9CC53E0D-9418-4A51-BB26-6CA67460A61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8756" y="5170487"/>
            <a:ext cx="1981200" cy="828675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B5EA3-D798-4E7F-BE9B-D7DB3BC1B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01/09/2026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B112F0-5187-4FBD-B1AA-0CA61AD42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09A9BC-E9AE-4290-8D3B-36FFD84DF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15</a:t>
            </a:fld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9" name="Picture 8" descr="Text&#10;&#10;Description automatically generated with low confidence">
            <a:hlinkClick r:id="rId4"/>
            <a:extLst>
              <a:ext uri="{FF2B5EF4-FFF2-40B4-BE49-F238E27FC236}">
                <a16:creationId xmlns:a16="http://schemas.microsoft.com/office/drawing/2014/main" id="{8EEF9311-AF2A-A302-20B7-FCB9E8EA89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7293" y="4813300"/>
            <a:ext cx="2205355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333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F8068EE-F199-40F3-99F8-02CFAC39E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12726"/>
            <a:ext cx="12192000" cy="851689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2903620" y="606287"/>
            <a:ext cx="6816850" cy="536713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Le personnel de l’UE travaille dans divers lieux d’affectation dispersés en Europe et dans le monde.</a:t>
            </a:r>
          </a:p>
          <a:p>
            <a:pPr algn="ctr"/>
            <a:endParaRPr lang="fr-LU" sz="28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Afin de garantir l’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équivalence de 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son 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pouvoir d’achat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, sa rémunération est affectée d’un 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coefficient correcteur (cc) 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supérieur ou inférieur à 100 %, selon le coût de la vie dans les différents lieux d’affectation.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8A3345-1EE6-45A3-9F56-A3E3B57AF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27/06/2022</a:t>
            </a:r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1A0E3B-A4D9-47FB-AD60-A27347FB1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http://epsu-cj.lu/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DC1339-BA57-4A2D-A887-8DAA8046A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2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681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A23647F-82F8-BB62-FEA0-F2B4F3108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336345" cy="635635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6743508" y="73116"/>
            <a:ext cx="5317864" cy="615325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Les 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actualisations annuelles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, calculées par Eurostat et approuvées pour la forme par la Commission, visent à assurer le 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parallélisme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 entre les rémunérations de l’UE et celles des fonctionnaires nationaux des administrations centrales d’un 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échantillon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 de 10 États membres (</a:t>
            </a:r>
            <a:r>
              <a:rPr lang="fr-LU" sz="2000" dirty="0">
                <a:solidFill>
                  <a:schemeClr val="accent1">
                    <a:lumMod val="50000"/>
                  </a:schemeClr>
                </a:solidFill>
              </a:rPr>
              <a:t>marqués de</a:t>
            </a:r>
            <a:r>
              <a:rPr lang="fr-L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LU" sz="2000" b="1" dirty="0">
                <a:solidFill>
                  <a:srgbClr val="3333FF"/>
                </a:solidFill>
              </a:rPr>
              <a:t>repères bleus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algn="ctr">
              <a:spcAft>
                <a:spcPts val="1200"/>
              </a:spcAft>
            </a:pP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Il ne s’agit </a:t>
            </a:r>
            <a:r>
              <a:rPr lang="fr-LU" sz="2800" i="1" dirty="0">
                <a:solidFill>
                  <a:schemeClr val="accent1">
                    <a:lumMod val="50000"/>
                  </a:schemeClr>
                </a:solidFill>
              </a:rPr>
              <a:t>pas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 là d’une «indexation» liée à l’inflation de </a:t>
            </a:r>
            <a:r>
              <a:rPr lang="fr-LU" sz="2800" i="1" dirty="0">
                <a:solidFill>
                  <a:schemeClr val="accent1">
                    <a:lumMod val="50000"/>
                  </a:schemeClr>
                </a:solidFill>
              </a:rPr>
              <a:t>votre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 lieu d’affectation.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559019-DA27-4FB8-A912-A559614A8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2026/09/01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381907-7654-45B5-A603-4F2D022C9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366C4-D2CA-474F-8AD1-95A01E440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3035" y="6327916"/>
            <a:ext cx="2743200" cy="365125"/>
          </a:xfrm>
        </p:spPr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3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916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1FB043-581A-4FAF-8651-636123698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060"/>
            <a:ext cx="7524206" cy="636741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5146766" y="75304"/>
            <a:ext cx="6934072" cy="628104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La ville de référence (base = 100) pour fixer des coefficients correcteurs est 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Bruxelles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, la capitale de la Belgique.</a:t>
            </a:r>
          </a:p>
          <a:p>
            <a:pPr algn="ctr"/>
            <a:endParaRPr lang="fr-L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Les capitales des États membres en dehors de la Belgique </a:t>
            </a:r>
            <a:r>
              <a:rPr lang="fr-LU" sz="2800" dirty="0">
                <a:solidFill>
                  <a:srgbClr val="C00000"/>
                </a:solidFill>
              </a:rPr>
              <a:t>(et du Luxembourg)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 reçoivent un coefficient correcteur, qui peut être supérieur ou inférieur à 100.</a:t>
            </a:r>
          </a:p>
          <a:p>
            <a:pPr algn="ctr"/>
            <a:endParaRPr lang="fr-L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Eurostat mène des 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Enquêtes sur les budgets familiaux (EBF) 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à Bruxelles afin d'établir le modèle de consommation d’un ménage moyen des membres du personnel de l’UE.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51CF08-0883-41D5-B9D4-6F9768147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2026/09/01</a:t>
            </a:r>
          </a:p>
          <a:p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8AECAD-42F9-449E-A0D4-67568A6DF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276C58-F067-4102-9B54-5F0BE88F3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4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989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7196867" y="419548"/>
            <a:ext cx="4636546" cy="5819887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Eurostat calcule chaque année un 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coefficient correcteur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 pour chaque État membre (à l’exception de </a:t>
            </a:r>
            <a:r>
              <a:rPr lang="fr-LU" sz="2800" b="1" dirty="0">
                <a:solidFill>
                  <a:srgbClr val="FF0000"/>
                </a:solidFill>
              </a:rPr>
              <a:t>BE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 et de </a:t>
            </a:r>
            <a:r>
              <a:rPr lang="fr-LU" sz="2800" b="1" dirty="0">
                <a:solidFill>
                  <a:srgbClr val="FF0000"/>
                </a:solidFill>
              </a:rPr>
              <a:t>LU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algn="ctr">
              <a:spcAft>
                <a:spcPts val="1200"/>
              </a:spcAft>
            </a:pP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À cet effet, il mène périodiquement une enquête sur les budgets familiaux dans la 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capitale 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de chaque État membre (sauf pour les Pays-Bas, où c’est La Haye) (</a:t>
            </a:r>
            <a:r>
              <a:rPr lang="fr-LU" sz="2000" b="1" dirty="0">
                <a:solidFill>
                  <a:srgbClr val="3333FF"/>
                </a:solidFill>
              </a:rPr>
              <a:t>repères bleus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7E8DFA-CA6F-4D8C-9F93-FB1BFBE75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3C6322-E4CA-4B30-8D93-9239BA354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822BC-1B0F-46A0-B53B-1B52557C0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5</a:t>
            </a:fld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1B6F5CE-69C0-9D16-F939-75D1ABADF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7069819" cy="635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46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7798397" y="21662"/>
            <a:ext cx="4367606" cy="633134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800"/>
              </a:spcAft>
            </a:pP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Une fois fixé dans la capitale, le coefficient correcteur s’applique 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à tout le personnel 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de l’UE affecté 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dans le même pays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ctr">
              <a:spcAft>
                <a:spcPts val="1200"/>
              </a:spcAft>
            </a:pP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Cependant, un coefficient correcteur différent </a:t>
            </a:r>
            <a:r>
              <a:rPr lang="fr-LU" sz="2800" b="1" i="1" dirty="0">
                <a:solidFill>
                  <a:schemeClr val="accent1">
                    <a:lumMod val="50000"/>
                  </a:schemeClr>
                </a:solidFill>
              </a:rPr>
              <a:t>peut</a:t>
            </a:r>
            <a:r>
              <a:rPr lang="fr-LU" sz="280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être fixé pour certains 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lieux d’affectation autres que la capitale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. Cette faculté n’est actuellement utilisée que dans 3 cas (</a:t>
            </a:r>
            <a:r>
              <a:rPr lang="fr-LU" sz="2000" b="1" dirty="0">
                <a:solidFill>
                  <a:srgbClr val="F0EA00"/>
                </a:solidFill>
              </a:rPr>
              <a:t>repères jaunes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5CA579-B181-44BA-8C8B-E32D0C133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2026/09/01</a:t>
            </a:r>
          </a:p>
          <a:p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BDC27B-1632-4E57-8E9F-F1F37B946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4E132-A1B0-4AC0-BCDC-C4B1595DA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6</a:t>
            </a:fld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2F0BE7-43A9-C3DF-89B9-91E5A9595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663"/>
            <a:ext cx="6932507" cy="633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069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7637929" y="182880"/>
            <a:ext cx="4258797" cy="626554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La plupart des autres lieux d’affectation n’ont </a:t>
            </a:r>
            <a:r>
              <a:rPr lang="fr-LU" sz="2800" i="1" dirty="0">
                <a:solidFill>
                  <a:schemeClr val="accent1">
                    <a:lumMod val="50000"/>
                  </a:schemeClr>
                </a:solidFill>
              </a:rPr>
              <a:t>pas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 de coefficient correction propre (</a:t>
            </a:r>
            <a:r>
              <a:rPr lang="fr-LU" sz="2000" b="1" dirty="0">
                <a:solidFill>
                  <a:schemeClr val="bg1"/>
                </a:solidFill>
              </a:rPr>
              <a:t>repères blancs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). Par conséquent, c’est le cc de la capitale de leur pays qui leur est applicable.</a:t>
            </a:r>
          </a:p>
          <a:p>
            <a:pPr algn="ctr"/>
            <a:endParaRPr lang="fr-LU" sz="28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(p. ex., pour l’Italie : pour </a:t>
            </a:r>
            <a:r>
              <a:rPr lang="fr-LU" sz="2400" b="1" dirty="0">
                <a:solidFill>
                  <a:schemeClr val="bg1"/>
                </a:solidFill>
              </a:rPr>
              <a:t>Turin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 ou </a:t>
            </a:r>
            <a:r>
              <a:rPr lang="fr-LU" sz="2400" b="1" dirty="0">
                <a:solidFill>
                  <a:schemeClr val="bg1"/>
                </a:solidFill>
              </a:rPr>
              <a:t>Parme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, le cc de </a:t>
            </a:r>
            <a:r>
              <a:rPr lang="fr-LU" sz="2400" b="1" dirty="0">
                <a:solidFill>
                  <a:srgbClr val="3333FF"/>
                </a:solidFill>
              </a:rPr>
              <a:t>Rome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 s’applique, contrairement à </a:t>
            </a:r>
            <a:r>
              <a:rPr lang="fr-LU" sz="2400" b="1" dirty="0">
                <a:solidFill>
                  <a:srgbClr val="F0EA00"/>
                </a:solidFill>
              </a:rPr>
              <a:t>Varese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, qui a son propre cc).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D8A0F7-AC4B-438A-A57E-D78944EA67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2474" y="6464300"/>
            <a:ext cx="2743200" cy="365125"/>
          </a:xfrm>
        </p:spPr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E5E1CC-B39D-44BE-890E-B65A2DCE6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65088B-5A35-4EC9-99F0-70268B715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7</a:t>
            </a:fld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3C61BC-4981-3621-147C-04FB439A7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7533933" cy="644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37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7575845" y="346461"/>
            <a:ext cx="4308873" cy="547215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Depuis la réforme du statut des fonctionnaires de 2014, la 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création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 d’un coefficient correcteur propre à un lieu d’affectation (</a:t>
            </a:r>
            <a:r>
              <a:rPr lang="fr-LU" sz="2800" b="1" i="1" dirty="0">
                <a:solidFill>
                  <a:schemeClr val="accent1">
                    <a:lumMod val="50000"/>
                  </a:schemeClr>
                </a:solidFill>
              </a:rPr>
              <a:t>autre que 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la capitale) </a:t>
            </a:r>
            <a:r>
              <a:rPr lang="fr-LU" sz="2800" i="1" dirty="0">
                <a:solidFill>
                  <a:schemeClr val="accent1">
                    <a:lumMod val="50000"/>
                  </a:schemeClr>
                </a:solidFill>
              </a:rPr>
              <a:t>peut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 être arrêtée 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par la Commission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 par voie d’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actes délégués</a:t>
            </a:r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1F5936-FFEF-4AAC-957D-474961AB6A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700" y="6384925"/>
            <a:ext cx="2743200" cy="365125"/>
          </a:xfrm>
        </p:spPr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C0FDAB-8E4F-4311-BE29-7A34BF75B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4C0A8C-055B-4577-8510-6762BA21E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8</a:t>
            </a:fld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3512FF-63E5-95A3-16F6-9C598530D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7426359" cy="635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677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63C0362-10C7-420E-B92E-736A9BBA0975}"/>
              </a:ext>
            </a:extLst>
          </p:cNvPr>
          <p:cNvSpPr/>
          <p:nvPr/>
        </p:nvSpPr>
        <p:spPr>
          <a:xfrm>
            <a:off x="6677373" y="598794"/>
            <a:ext cx="4308873" cy="547215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LU" sz="3200" dirty="0">
                <a:solidFill>
                  <a:schemeClr val="accent1">
                    <a:lumMod val="50000"/>
                  </a:schemeClr>
                </a:solidFill>
              </a:rPr>
              <a:t>Et qu’en est-il du Luxembourg ?</a:t>
            </a:r>
          </a:p>
          <a:p>
            <a:pPr algn="ctr"/>
            <a:endParaRPr lang="fr-LU" sz="2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Des données purement </a:t>
            </a:r>
          </a:p>
          <a:p>
            <a:pPr algn="ctr"/>
            <a:r>
              <a:rPr lang="fr-LU" sz="2800" dirty="0">
                <a:solidFill>
                  <a:schemeClr val="accent1">
                    <a:lumMod val="50000"/>
                  </a:schemeClr>
                </a:solidFill>
              </a:rPr>
              <a:t>indicatives accueillies par Eurostat (2025) montrent que le coût de la vie à Luxembourg est supérieur à celui de Bruxelles d’approx. </a:t>
            </a:r>
            <a:r>
              <a:rPr lang="fr-LU" sz="2800" b="1" dirty="0">
                <a:solidFill>
                  <a:schemeClr val="accent1">
                    <a:lumMod val="50000"/>
                  </a:schemeClr>
                </a:solidFill>
              </a:rPr>
              <a:t>20%</a:t>
            </a:r>
          </a:p>
        </p:txBody>
      </p:sp>
      <p:pic>
        <p:nvPicPr>
          <p:cNvPr id="4" name="Graphic 3" descr="Upward trend">
            <a:extLst>
              <a:ext uri="{FF2B5EF4-FFF2-40B4-BE49-F238E27FC236}">
                <a16:creationId xmlns:a16="http://schemas.microsoft.com/office/drawing/2014/main" id="{A5DE0AF3-7FA3-428F-89A1-8F2379D614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74609" y="504665"/>
            <a:ext cx="914400" cy="914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4981D7-0CBB-44D7-B657-AE8FA8ACC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4591464" cy="635635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C7B786-8A4F-497E-BD2C-1A77E3BE77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9400" y="6457950"/>
            <a:ext cx="2743200" cy="365125"/>
          </a:xfrm>
        </p:spPr>
        <p:txBody>
          <a:bodyPr/>
          <a:lstStyle/>
          <a:p>
            <a:r>
              <a:rPr lang="fr-FR" dirty="0"/>
              <a:t>01/09/2026</a:t>
            </a:r>
          </a:p>
          <a:p>
            <a:endParaRPr lang="fr-FR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21AA48-2E98-4EB8-B368-0C6382000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https://epsu-cj.lu/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9AA274-A7F9-40A1-A6FF-9F62E7283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B5376-9ADA-4018-9FFB-321FAA4AA13C}" type="slidenum">
              <a:rPr lang="fr-FR" smtClean="0">
                <a:solidFill>
                  <a:schemeClr val="tx1"/>
                </a:solidFill>
              </a:rPr>
              <a:t>9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2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8563</TotalTime>
  <Words>897</Words>
  <Application>Microsoft Office PowerPoint</Application>
  <PresentationFormat>Widescreen</PresentationFormat>
  <Paragraphs>95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Vassilis</dc:creator>
  <cp:lastModifiedBy>Vassilis Sklias</cp:lastModifiedBy>
  <cp:revision>104</cp:revision>
  <cp:lastPrinted>2022-06-20T11:12:49Z</cp:lastPrinted>
  <dcterms:created xsi:type="dcterms:W3CDTF">2018-11-27T21:11:43Z</dcterms:created>
  <dcterms:modified xsi:type="dcterms:W3CDTF">2026-09-01T15:50:50Z</dcterms:modified>
</cp:coreProperties>
</file>